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33"/>
  </p:notesMasterIdLst>
  <p:sldIdLst>
    <p:sldId id="314" r:id="rId6"/>
    <p:sldId id="346" r:id="rId7"/>
    <p:sldId id="315" r:id="rId8"/>
    <p:sldId id="318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326" r:id="rId17"/>
    <p:sldId id="327" r:id="rId18"/>
    <p:sldId id="343" r:id="rId19"/>
    <p:sldId id="342" r:id="rId20"/>
    <p:sldId id="332" r:id="rId21"/>
    <p:sldId id="333" r:id="rId22"/>
    <p:sldId id="334" r:id="rId23"/>
    <p:sldId id="335" r:id="rId24"/>
    <p:sldId id="338" r:id="rId25"/>
    <p:sldId id="337" r:id="rId26"/>
    <p:sldId id="336" r:id="rId27"/>
    <p:sldId id="340" r:id="rId28"/>
    <p:sldId id="341" r:id="rId29"/>
    <p:sldId id="344" r:id="rId30"/>
    <p:sldId id="345" r:id="rId31"/>
    <p:sldId id="339" r:id="rId32"/>
  </p:sldIdLst>
  <p:sldSz cx="9144000" cy="5143500" type="screen16x9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pos="56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99AA"/>
    <a:srgbClr val="717F81"/>
    <a:srgbClr val="A3A86B"/>
    <a:srgbClr val="717F6B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0A2B57-F27D-4A2E-937D-C918F3E73DB5}" v="36" dt="2020-11-02T14:08:36.4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99" autoAdjust="0"/>
    <p:restoredTop sz="91833" autoAdjust="0"/>
  </p:normalViewPr>
  <p:slideViewPr>
    <p:cSldViewPr>
      <p:cViewPr varScale="1">
        <p:scale>
          <a:sx n="131" d="100"/>
          <a:sy n="131" d="100"/>
        </p:scale>
        <p:origin x="402" y="108"/>
      </p:cViewPr>
      <p:guideLst>
        <p:guide orient="horz" pos="1620"/>
        <p:guide pos="2880"/>
        <p:guide pos="56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-20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notesMaster" Target="notesMasters/notesMaster1.xml"/><Relationship Id="rId38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1DA4F-C733-4485-BCAA-ED66A1937FEB}" type="datetimeFigureOut">
              <a:rPr lang="sv-SE" smtClean="0"/>
              <a:t>2020-11-06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E7156-62F3-4CA3-9C03-D68BF7374B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7279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AE7156-62F3-4CA3-9C03-D68BF7374B4F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393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 med bild, rubrik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DB20D2D8-1CB8-430C-8B77-FBDC8A53D0B9}" type="datetime1">
              <a:rPr lang="sv-SE" smtClean="0"/>
              <a:t>2020-11-06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Rubrik 1"/>
          <p:cNvSpPr>
            <a:spLocks noGrp="1"/>
          </p:cNvSpPr>
          <p:nvPr>
            <p:ph type="title" hasCustomPrompt="1"/>
          </p:nvPr>
        </p:nvSpPr>
        <p:spPr>
          <a:xfrm>
            <a:off x="5004048" y="1412777"/>
            <a:ext cx="3780000" cy="1080000"/>
          </a:xfrm>
        </p:spPr>
        <p:txBody>
          <a:bodyPr>
            <a:noAutofit/>
          </a:bodyPr>
          <a:lstStyle>
            <a:lvl1pPr algn="ctr">
              <a:defRPr cap="all" baseline="0"/>
            </a:lvl1pPr>
          </a:lstStyle>
          <a:p>
            <a:r>
              <a:rPr lang="sv-SE" dirty="0"/>
              <a:t>Miljöekonomi-dagarna 2050</a:t>
            </a:r>
          </a:p>
        </p:txBody>
      </p:sp>
      <p:sp>
        <p:nvSpPr>
          <p:cNvPr id="3" name="Platshållare för bild 2"/>
          <p:cNvSpPr>
            <a:spLocks noGrp="1" noChangeAspect="1"/>
          </p:cNvSpPr>
          <p:nvPr>
            <p:ph type="pic" sz="quarter" idx="13"/>
          </p:nvPr>
        </p:nvSpPr>
        <p:spPr>
          <a:xfrm>
            <a:off x="-252536" y="1387425"/>
            <a:ext cx="4860000" cy="324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5004048" y="2556000"/>
            <a:ext cx="3780000" cy="2052000"/>
          </a:xfrm>
        </p:spPr>
        <p:txBody>
          <a:bodyPr>
            <a:noAutofit/>
          </a:bodyPr>
          <a:lstStyle>
            <a:lvl1pPr marL="0" indent="0" algn="ctr" eaLnBrk="1" hangingPunct="1">
              <a:spcAft>
                <a:spcPts val="0"/>
              </a:spcAft>
              <a:buFont typeface="Arial" charset="0"/>
              <a:buNone/>
              <a:defRPr sz="2400"/>
            </a:lvl1pPr>
            <a:lvl2pPr marL="434250" indent="0" algn="ctr">
              <a:buFontTx/>
              <a:buNone/>
              <a:defRPr sz="2000"/>
            </a:lvl2pPr>
            <a:lvl3pPr marL="914400" indent="0" algn="ctr">
              <a:buFontTx/>
              <a:buNone/>
              <a:defRPr sz="2000"/>
            </a:lvl3pPr>
            <a:lvl4pPr marL="1312200" indent="0" algn="ctr">
              <a:buFontTx/>
              <a:buNone/>
              <a:defRPr sz="2000"/>
            </a:lvl4pPr>
            <a:lvl5pPr marL="1828800" indent="0" algn="ctr">
              <a:buFontTx/>
              <a:buNone/>
              <a:defRPr sz="2000"/>
            </a:lvl5pPr>
          </a:lstStyle>
          <a:p>
            <a:pPr marL="0" indent="0" algn="ctr" eaLnBrk="1" hangingPunct="1">
              <a:buFont typeface="Arial" charset="0"/>
              <a:buNone/>
            </a:pPr>
            <a:r>
              <a:rPr lang="de-DE" dirty="0">
                <a:latin typeface="Arial" charset="0"/>
                <a:cs typeface="Arial" charset="0"/>
              </a:rPr>
              <a:t>Stockholm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20–21 </a:t>
            </a:r>
            <a:r>
              <a:rPr lang="de-DE" dirty="0" err="1">
                <a:latin typeface="Arial" charset="0"/>
                <a:cs typeface="Arial" charset="0"/>
              </a:rPr>
              <a:t>september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Sven Svensson,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 err="1">
                <a:latin typeface="Arial" charset="0"/>
                <a:cs typeface="Arial" charset="0"/>
              </a:rPr>
              <a:t>generaldirektör</a:t>
            </a:r>
            <a:endParaRPr lang="sv-SE" dirty="0">
              <a:latin typeface="Arial" charset="0"/>
              <a:cs typeface="Arial" charset="0"/>
            </a:endParaRPr>
          </a:p>
        </p:txBody>
      </p:sp>
      <p:pic>
        <p:nvPicPr>
          <p:cNvPr id="9" name="Picture 8" descr="NV_4F_PC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74" y="260352"/>
            <a:ext cx="720000" cy="807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7481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gande bild, rubrik, punktl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4400" y="464400"/>
            <a:ext cx="8136000" cy="1080000"/>
          </a:xfrm>
        </p:spPr>
        <p:txBody>
          <a:bodyPr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2020-11-06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1706400"/>
            <a:ext cx="4165200" cy="27756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4"/>
          </p:nvPr>
        </p:nvSpPr>
        <p:spPr>
          <a:xfrm>
            <a:off x="4320000" y="1620000"/>
            <a:ext cx="3686400" cy="2808000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93168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ående bild, rubrik,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320000" y="464400"/>
            <a:ext cx="3600000" cy="1080000"/>
          </a:xfrm>
        </p:spPr>
        <p:txBody>
          <a:bodyPr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2020-11-06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 noChangeAspect="1"/>
          </p:cNvSpPr>
          <p:nvPr>
            <p:ph type="pic" sz="quarter" idx="13"/>
          </p:nvPr>
        </p:nvSpPr>
        <p:spPr>
          <a:xfrm>
            <a:off x="612000" y="0"/>
            <a:ext cx="3060000" cy="459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4"/>
          </p:nvPr>
        </p:nvSpPr>
        <p:spPr>
          <a:xfrm>
            <a:off x="4320000" y="1620000"/>
            <a:ext cx="3686400" cy="2700000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29557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liggande vä bilder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2020-11-06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 noChangeAspect="1"/>
          </p:cNvSpPr>
          <p:nvPr>
            <p:ph type="pic" sz="quarter" idx="14"/>
          </p:nvPr>
        </p:nvSpPr>
        <p:spPr>
          <a:xfrm>
            <a:off x="612000" y="0"/>
            <a:ext cx="3240000" cy="216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1" name="Platshållare för bild 10"/>
          <p:cNvSpPr>
            <a:spLocks noGrp="1"/>
          </p:cNvSpPr>
          <p:nvPr>
            <p:ph type="pic" sz="quarter" idx="15"/>
          </p:nvPr>
        </p:nvSpPr>
        <p:spPr>
          <a:xfrm>
            <a:off x="612000" y="2319902"/>
            <a:ext cx="3240000" cy="216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6"/>
          </p:nvPr>
        </p:nvSpPr>
        <p:spPr>
          <a:xfrm>
            <a:off x="4320000" y="464400"/>
            <a:ext cx="3596400" cy="3600000"/>
          </a:xfrm>
        </p:spPr>
        <p:txBody>
          <a:bodyPr>
            <a:noAutofit/>
          </a:bodyPr>
          <a:lstStyle>
            <a:lvl1pPr marL="12700" indent="0">
              <a:buFontTx/>
              <a:buNone/>
              <a:defRPr sz="2000"/>
            </a:lvl1pPr>
            <a:lvl2pPr marL="43425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12200" indent="0">
              <a:buFontTx/>
              <a:buNone/>
              <a:defRPr sz="1800"/>
            </a:lvl4pPr>
            <a:lvl5pPr marL="1828800" indent="0">
              <a:buFontTx/>
              <a:buNone/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147853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liggande toppbilder,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4400" y="2304000"/>
            <a:ext cx="7347600" cy="1555200"/>
          </a:xfrm>
        </p:spPr>
        <p:txBody>
          <a:bodyPr>
            <a:noAutofit/>
          </a:bodyPr>
          <a:lstStyle>
            <a:lvl1pPr>
              <a:defRPr cap="all" baseline="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2020-11-06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842400" y="0"/>
            <a:ext cx="3600000" cy="216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1" name="Platshållare för bild 10"/>
          <p:cNvSpPr>
            <a:spLocks noGrp="1"/>
          </p:cNvSpPr>
          <p:nvPr>
            <p:ph type="pic" sz="quarter" idx="14"/>
          </p:nvPr>
        </p:nvSpPr>
        <p:spPr>
          <a:xfrm>
            <a:off x="4590000" y="0"/>
            <a:ext cx="3600000" cy="216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625016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ående 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320000" y="464400"/>
            <a:ext cx="3600000" cy="2739600"/>
          </a:xfrm>
        </p:spPr>
        <p:txBody>
          <a:bodyPr>
            <a:noAutofit/>
          </a:bodyPr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2020-11-06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612000" y="0"/>
            <a:ext cx="3060000" cy="459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7769885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nehåll utan bild, text,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0"/>
          </p:nvPr>
        </p:nvSpPr>
        <p:spPr>
          <a:xfrm>
            <a:off x="360000" y="270000"/>
            <a:ext cx="8460000" cy="44079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2020-11-06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2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3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81272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 grå med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1386000"/>
            <a:ext cx="9147600" cy="3240000"/>
          </a:xfrm>
          <a:prstGeom prst="rect">
            <a:avLst/>
          </a:prstGeom>
          <a:solidFill>
            <a:srgbClr val="717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4D5329F3-D0E0-4E7F-8B15-6A56B66E78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19872" y="1412777"/>
            <a:ext cx="3780000" cy="1080000"/>
          </a:xfrm>
        </p:spPr>
        <p:txBody>
          <a:bodyPr>
            <a:noAutofit/>
          </a:bodyPr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Miljöekonomi-dagarna 2050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DB20D2D8-1CB8-430C-8B77-FBDC8A53D0B9}" type="datetime1">
              <a:rPr lang="sv-SE" smtClean="0"/>
              <a:t>2020-11-06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Picture 8" descr="NV_4F_PC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74" y="260352"/>
            <a:ext cx="720000" cy="807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ubrik 1"/>
          <p:cNvSpPr txBox="1">
            <a:spLocks/>
          </p:cNvSpPr>
          <p:nvPr userDrawn="1"/>
        </p:nvSpPr>
        <p:spPr>
          <a:xfrm>
            <a:off x="3420000" y="1412777"/>
            <a:ext cx="3780000" cy="108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1" kern="1200" cap="all" baseline="0">
                <a:solidFill>
                  <a:srgbClr val="5F5F5F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 hasCustomPrompt="1"/>
          </p:nvPr>
        </p:nvSpPr>
        <p:spPr>
          <a:xfrm>
            <a:off x="3420000" y="2556000"/>
            <a:ext cx="3780000" cy="2052000"/>
          </a:xfrm>
        </p:spPr>
        <p:txBody>
          <a:bodyPr>
            <a:noAutofit/>
          </a:bodyPr>
          <a:lstStyle>
            <a:lvl1pPr marL="0" indent="0" algn="ctr" eaLnBrk="1" hangingPunct="1">
              <a:spcAft>
                <a:spcPts val="0"/>
              </a:spcAft>
              <a:buFont typeface="Arial" charset="0"/>
              <a:buNone/>
              <a:defRPr sz="2400">
                <a:solidFill>
                  <a:schemeClr val="bg1"/>
                </a:solidFill>
              </a:defRPr>
            </a:lvl1pPr>
            <a:lvl2pPr marL="434250" indent="0" algn="ctr">
              <a:buFontTx/>
              <a:buNone/>
              <a:defRPr sz="2000"/>
            </a:lvl2pPr>
            <a:lvl3pPr marL="914400" indent="0" algn="ctr">
              <a:buFontTx/>
              <a:buNone/>
              <a:defRPr sz="2000"/>
            </a:lvl3pPr>
            <a:lvl4pPr marL="1312200" indent="0" algn="ctr">
              <a:buFontTx/>
              <a:buNone/>
              <a:defRPr sz="2000"/>
            </a:lvl4pPr>
            <a:lvl5pPr marL="1828800" indent="0" algn="ctr">
              <a:buFontTx/>
              <a:buNone/>
              <a:defRPr sz="2000"/>
            </a:lvl5pPr>
          </a:lstStyle>
          <a:p>
            <a:pPr marL="0" indent="0" algn="ctr" eaLnBrk="1" hangingPunct="1">
              <a:buFont typeface="Arial" charset="0"/>
              <a:buNone/>
            </a:pPr>
            <a:r>
              <a:rPr lang="de-DE" dirty="0">
                <a:latin typeface="Arial" charset="0"/>
                <a:cs typeface="Arial" charset="0"/>
              </a:rPr>
              <a:t>Stockholm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20–21 </a:t>
            </a:r>
            <a:r>
              <a:rPr lang="de-DE" dirty="0" err="1">
                <a:latin typeface="Arial" charset="0"/>
                <a:cs typeface="Arial" charset="0"/>
              </a:rPr>
              <a:t>september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Sven Svensson,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 err="1">
                <a:latin typeface="Arial" charset="0"/>
                <a:cs typeface="Arial" charset="0"/>
              </a:rPr>
              <a:t>generaldirektör</a:t>
            </a:r>
            <a:endParaRPr lang="sv-SE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900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 blå med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1386000"/>
            <a:ext cx="9147600" cy="3240000"/>
          </a:xfrm>
          <a:prstGeom prst="rect">
            <a:avLst/>
          </a:prstGeom>
          <a:solidFill>
            <a:srgbClr val="7E99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DB20D2D8-1CB8-430C-8B77-FBDC8A53D0B9}" type="datetime1">
              <a:rPr lang="sv-SE" smtClean="0"/>
              <a:t>2020-11-06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Picture 8" descr="NV_4F_PC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74" y="260352"/>
            <a:ext cx="720000" cy="807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Platshållare för text 11"/>
          <p:cNvSpPr>
            <a:spLocks noGrp="1"/>
          </p:cNvSpPr>
          <p:nvPr>
            <p:ph type="body" sz="quarter" idx="15" hasCustomPrompt="1"/>
          </p:nvPr>
        </p:nvSpPr>
        <p:spPr>
          <a:xfrm>
            <a:off x="3420000" y="2556000"/>
            <a:ext cx="3780000" cy="2052000"/>
          </a:xfrm>
        </p:spPr>
        <p:txBody>
          <a:bodyPr>
            <a:noAutofit/>
          </a:bodyPr>
          <a:lstStyle>
            <a:lvl1pPr marL="0" indent="0" algn="ctr" eaLnBrk="1" hangingPunct="1">
              <a:spcAft>
                <a:spcPts val="0"/>
              </a:spcAft>
              <a:buFont typeface="Arial" charset="0"/>
              <a:buNone/>
              <a:defRPr sz="2400">
                <a:solidFill>
                  <a:schemeClr val="bg1"/>
                </a:solidFill>
              </a:defRPr>
            </a:lvl1pPr>
            <a:lvl2pPr marL="434250" indent="0" algn="ctr">
              <a:buFontTx/>
              <a:buNone/>
              <a:defRPr sz="2000"/>
            </a:lvl2pPr>
            <a:lvl3pPr marL="914400" indent="0" algn="ctr">
              <a:buFontTx/>
              <a:buNone/>
              <a:defRPr sz="2000"/>
            </a:lvl3pPr>
            <a:lvl4pPr marL="1312200" indent="0" algn="ctr">
              <a:buFontTx/>
              <a:buNone/>
              <a:defRPr sz="2000"/>
            </a:lvl4pPr>
            <a:lvl5pPr marL="1828800" indent="0" algn="ctr">
              <a:buFontTx/>
              <a:buNone/>
              <a:defRPr sz="2000"/>
            </a:lvl5pPr>
          </a:lstStyle>
          <a:p>
            <a:pPr marL="0" indent="0" algn="ctr" eaLnBrk="1" hangingPunct="1">
              <a:buFont typeface="Arial" charset="0"/>
              <a:buNone/>
            </a:pPr>
            <a:r>
              <a:rPr lang="de-DE" dirty="0">
                <a:latin typeface="Arial" charset="0"/>
                <a:cs typeface="Arial" charset="0"/>
              </a:rPr>
              <a:t>Stockholm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20–21 </a:t>
            </a:r>
            <a:r>
              <a:rPr lang="de-DE" dirty="0" err="1">
                <a:latin typeface="Arial" charset="0"/>
                <a:cs typeface="Arial" charset="0"/>
              </a:rPr>
              <a:t>september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Sven Svensson,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 err="1">
                <a:latin typeface="Arial" charset="0"/>
                <a:cs typeface="Arial" charset="0"/>
              </a:rPr>
              <a:t>generaldirektör</a:t>
            </a:r>
            <a:endParaRPr lang="sv-SE" dirty="0">
              <a:latin typeface="Arial" charset="0"/>
              <a:cs typeface="Arial" charset="0"/>
            </a:endParaRPr>
          </a:p>
        </p:txBody>
      </p:sp>
      <p:sp>
        <p:nvSpPr>
          <p:cNvPr id="11" name="Rubrik 1">
            <a:extLst>
              <a:ext uri="{FF2B5EF4-FFF2-40B4-BE49-F238E27FC236}">
                <a16:creationId xmlns:a16="http://schemas.microsoft.com/office/drawing/2014/main" id="{D8A85128-4B2E-4995-9DDA-E09BF020E9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19872" y="1412777"/>
            <a:ext cx="3780000" cy="1080000"/>
          </a:xfrm>
        </p:spPr>
        <p:txBody>
          <a:bodyPr>
            <a:noAutofit/>
          </a:bodyPr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Miljöekonomi-dagarna 2050</a:t>
            </a:r>
          </a:p>
        </p:txBody>
      </p:sp>
    </p:spTree>
    <p:extLst>
      <p:ext uri="{BB962C8B-B14F-4D97-AF65-F5344CB8AC3E}">
        <p14:creationId xmlns:p14="http://schemas.microsoft.com/office/powerpoint/2010/main" val="586176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, punktlista,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1080000"/>
          </a:xfrm>
        </p:spPr>
        <p:txBody>
          <a:bodyPr anchor="t">
            <a:noAutofit/>
          </a:bodyPr>
          <a:lstStyle>
            <a:lvl1pPr algn="l">
              <a:defRPr sz="3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24400" y="1548000"/>
            <a:ext cx="7344000" cy="3267419"/>
          </a:xfrm>
        </p:spPr>
        <p:txBody>
          <a:bodyPr>
            <a:no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 marL="756000" indent="-252000"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3pPr>
            <a:lvl4pPr>
              <a:defRPr sz="2400">
                <a:latin typeface="Arial" pitchFamily="34" charset="0"/>
                <a:cs typeface="Arial" pitchFamily="34" charset="0"/>
              </a:defRPr>
            </a:lvl4pPr>
            <a:lvl5pPr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5255"/>
            <a:ext cx="752320" cy="189000"/>
          </a:xfrm>
          <a:prstGeom prst="rect">
            <a:avLst/>
          </a:prstGeom>
        </p:spPr>
        <p:txBody>
          <a:bodyPr/>
          <a:lstStyle/>
          <a:p>
            <a:fld id="{31F8AAC4-2748-4E53-A84E-4A6AD65B6C1B}" type="datetime1">
              <a:rPr lang="sv-SE" smtClean="0"/>
              <a:t>2020-11-06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5255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5255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58688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diagram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1080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2020-11-06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Platshållare för diagram 6"/>
          <p:cNvSpPr>
            <a:spLocks noGrp="1"/>
          </p:cNvSpPr>
          <p:nvPr>
            <p:ph type="chart" sz="quarter" idx="13"/>
          </p:nvPr>
        </p:nvSpPr>
        <p:spPr>
          <a:xfrm>
            <a:off x="824400" y="1547999"/>
            <a:ext cx="4140000" cy="3268800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</a:p>
        </p:txBody>
      </p:sp>
      <p:sp>
        <p:nvSpPr>
          <p:cNvPr id="10" name="Platshållare för text 10"/>
          <p:cNvSpPr>
            <a:spLocks noGrp="1"/>
          </p:cNvSpPr>
          <p:nvPr>
            <p:ph type="body" sz="quarter" idx="15"/>
          </p:nvPr>
        </p:nvSpPr>
        <p:spPr>
          <a:xfrm>
            <a:off x="5129015" y="1548000"/>
            <a:ext cx="3038328" cy="3268800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75486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21115"/>
            <a:ext cx="7810500" cy="3780000"/>
          </a:xfrm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9000" b="0" cap="none" baseline="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4B186DA5-3779-4115-B9FF-F6458A5B1E08}" type="datetime1">
              <a:rPr lang="sv-SE" smtClean="0"/>
              <a:t>2020-11-06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07096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42459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2020-11-06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722313" y="421115"/>
            <a:ext cx="7810500" cy="3780000"/>
          </a:xfrm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9000" b="0" cap="none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04480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r liggande bild uta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2020-11-06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0" y="459001"/>
            <a:ext cx="6300192" cy="4200128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18376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liggande 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00000" y="3653100"/>
            <a:ext cx="6552000" cy="1080000"/>
          </a:xfrm>
        </p:spPr>
        <p:txBody>
          <a:bodyPr>
            <a:noAutofit/>
          </a:bodyPr>
          <a:lstStyle>
            <a:lvl1pPr>
              <a:defRPr cap="all" baseline="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2020-11-06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900000" y="-18900"/>
            <a:ext cx="4680000" cy="351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568851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91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24247" y="1444500"/>
            <a:ext cx="7344000" cy="2916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B8BE423-1780-43BB-A8FE-3025F34AD1F8}" type="datetime1">
              <a:rPr lang="sv-SE" smtClean="0"/>
              <a:pPr/>
              <a:t>2020-11-06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Picture 7" descr="NV_4F_PC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178" y="4340143"/>
            <a:ext cx="576000" cy="645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3520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50" r:id="rId4"/>
    <p:sldLayoutId id="2147483680" r:id="rId5"/>
    <p:sldLayoutId id="2147483651" r:id="rId6"/>
    <p:sldLayoutId id="2147483679" r:id="rId7"/>
    <p:sldLayoutId id="2147483671" r:id="rId8"/>
    <p:sldLayoutId id="2147483678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56" r:id="rId15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rgbClr val="5F5F5F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52000" indent="-2520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04000" indent="-2520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756000" indent="-2520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08000" indent="-2520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260000" indent="-2520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cfarnrsok.scb.se/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www.naturvardsverket.se/Stod-i-miljoarbetet/Vagledningar/Avfall/Farligt-avfall/Klassificering-av-farligt-avfall-/#rapportering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www.naturvardsverket.se/Stod-i-miljoarbetet/Vagledningar/Avfall/Farligt-avfall/Klassificering-av-farligt-avfall-/#rapportering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urvardsverket.se/avfallsregister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84F17AF-3D64-4385-8D6B-695902557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2020-11-06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45AC699-DAFE-4220-B024-4F088E17D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BAF0DA9-3C18-47DF-B9BE-7ADA08B3F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</a:t>
            </a:fld>
            <a:endParaRPr lang="sv-SE"/>
          </a:p>
        </p:txBody>
      </p:sp>
      <p:pic>
        <p:nvPicPr>
          <p:cNvPr id="10" name="Platshållare för bild 9" descr="En gammal målarburk med färgrester och använd pensel i burken.">
            <a:extLst>
              <a:ext uri="{FF2B5EF4-FFF2-40B4-BE49-F238E27FC236}">
                <a16:creationId xmlns:a16="http://schemas.microsoft.com/office/drawing/2014/main" id="{0006A1B6-5F8E-4DF9-BD1D-97A5F26575F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" b="28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8786C1A2-0088-4716-8523-4DF8799E79D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En genomgång av alla steg med uppgifter som behövs för mindre </a:t>
            </a:r>
            <a:r>
              <a:rPr lang="sv-SE"/>
              <a:t>och större </a:t>
            </a:r>
            <a:r>
              <a:rPr lang="sv-SE" dirty="0"/>
              <a:t>företag att rapportera farligt avfall till avfallsregistret hos Naturvårdsverket.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3D9FD98-6431-4481-AFA7-5B222F4AC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Så fungerar </a:t>
            </a:r>
            <a:br>
              <a:rPr lang="sv-SE"/>
            </a:br>
            <a:r>
              <a:rPr lang="sv-SE"/>
              <a:t>e-tjänsten</a:t>
            </a:r>
          </a:p>
        </p:txBody>
      </p:sp>
    </p:spTree>
    <p:extLst>
      <p:ext uri="{BB962C8B-B14F-4D97-AF65-F5344CB8AC3E}">
        <p14:creationId xmlns:p14="http://schemas.microsoft.com/office/powerpoint/2010/main" val="3315617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E553BBF-15DA-4915-A2BB-CBB8986E1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2020-11-06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B1F7270-158E-4493-8482-9745B8D73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C159B51-7CDE-4B02-A6E8-108F5408C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10</a:t>
            </a:fld>
            <a:endParaRPr lang="sv-SE" dirty="0"/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8E024A77-23DE-472F-A6BF-91617C7D01C4}"/>
              </a:ext>
            </a:extLst>
          </p:cNvPr>
          <p:cNvSpPr/>
          <p:nvPr/>
        </p:nvSpPr>
        <p:spPr>
          <a:xfrm>
            <a:off x="4920266" y="4554795"/>
            <a:ext cx="2343306" cy="226382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12345678</a:t>
            </a:r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7381F7E1-7663-4E6C-B18C-AAAA48D2ED02}"/>
              </a:ext>
            </a:extLst>
          </p:cNvPr>
          <p:cNvSpPr/>
          <p:nvPr/>
        </p:nvSpPr>
        <p:spPr>
          <a:xfrm>
            <a:off x="4886031" y="4385480"/>
            <a:ext cx="2245631" cy="1234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Verksamhetens CFAR-nummer: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</a:p>
        </p:txBody>
      </p:sp>
      <p:sp>
        <p:nvSpPr>
          <p:cNvPr id="53" name="Rektangel 52">
            <a:extLst>
              <a:ext uri="{FF2B5EF4-FFF2-40B4-BE49-F238E27FC236}">
                <a16:creationId xmlns:a16="http://schemas.microsoft.com/office/drawing/2014/main" id="{9C26B30E-3642-498D-9DC1-87A72F88199D}"/>
              </a:ext>
            </a:extLst>
          </p:cNvPr>
          <p:cNvSpPr/>
          <p:nvPr/>
        </p:nvSpPr>
        <p:spPr>
          <a:xfrm>
            <a:off x="1169986" y="4554794"/>
            <a:ext cx="1818531" cy="226382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0721-583612</a:t>
            </a:r>
          </a:p>
        </p:txBody>
      </p:sp>
      <p:sp>
        <p:nvSpPr>
          <p:cNvPr id="48" name="Rektangel 47">
            <a:extLst>
              <a:ext uri="{FF2B5EF4-FFF2-40B4-BE49-F238E27FC236}">
                <a16:creationId xmlns:a16="http://schemas.microsoft.com/office/drawing/2014/main" id="{5F835AD6-37EC-4A07-A325-DCBE8C50397B}"/>
              </a:ext>
            </a:extLst>
          </p:cNvPr>
          <p:cNvSpPr/>
          <p:nvPr/>
        </p:nvSpPr>
        <p:spPr>
          <a:xfrm>
            <a:off x="1169987" y="4385480"/>
            <a:ext cx="1169954" cy="107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Telefon: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52" name="Rektangel 51">
            <a:extLst>
              <a:ext uri="{FF2B5EF4-FFF2-40B4-BE49-F238E27FC236}">
                <a16:creationId xmlns:a16="http://schemas.microsoft.com/office/drawing/2014/main" id="{88FEA16C-2295-4E63-BD53-09B5C9093F27}"/>
              </a:ext>
            </a:extLst>
          </p:cNvPr>
          <p:cNvSpPr/>
          <p:nvPr/>
        </p:nvSpPr>
        <p:spPr>
          <a:xfrm>
            <a:off x="4923815" y="4076056"/>
            <a:ext cx="2343306" cy="190031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lena.andersson@maleriet.nu</a:t>
            </a:r>
          </a:p>
        </p:txBody>
      </p:sp>
      <p:sp>
        <p:nvSpPr>
          <p:cNvPr id="47" name="Rektangel 46">
            <a:extLst>
              <a:ext uri="{FF2B5EF4-FFF2-40B4-BE49-F238E27FC236}">
                <a16:creationId xmlns:a16="http://schemas.microsoft.com/office/drawing/2014/main" id="{B2997DAC-421D-4B21-A499-37A5133E0558}"/>
              </a:ext>
            </a:extLst>
          </p:cNvPr>
          <p:cNvSpPr/>
          <p:nvPr/>
        </p:nvSpPr>
        <p:spPr>
          <a:xfrm>
            <a:off x="4923815" y="3921775"/>
            <a:ext cx="2245631" cy="1234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E-postadress: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</a:p>
        </p:txBody>
      </p:sp>
      <p:sp>
        <p:nvSpPr>
          <p:cNvPr id="51" name="Rektangel 50">
            <a:extLst>
              <a:ext uri="{FF2B5EF4-FFF2-40B4-BE49-F238E27FC236}">
                <a16:creationId xmlns:a16="http://schemas.microsoft.com/office/drawing/2014/main" id="{E0E56D94-BEF6-417B-BE01-AA6012E2A853}"/>
              </a:ext>
            </a:extLst>
          </p:cNvPr>
          <p:cNvSpPr/>
          <p:nvPr/>
        </p:nvSpPr>
        <p:spPr>
          <a:xfrm>
            <a:off x="1169987" y="4159097"/>
            <a:ext cx="1818530" cy="190031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Lena Andersson</a:t>
            </a:r>
          </a:p>
        </p:txBody>
      </p:sp>
      <p:sp>
        <p:nvSpPr>
          <p:cNvPr id="46" name="Rektangel 45">
            <a:extLst>
              <a:ext uri="{FF2B5EF4-FFF2-40B4-BE49-F238E27FC236}">
                <a16:creationId xmlns:a16="http://schemas.microsoft.com/office/drawing/2014/main" id="{E3FC0818-C62F-4619-8D23-717E0722EFDE}"/>
              </a:ext>
            </a:extLst>
          </p:cNvPr>
          <p:cNvSpPr/>
          <p:nvPr/>
        </p:nvSpPr>
        <p:spPr>
          <a:xfrm>
            <a:off x="1142007" y="3909723"/>
            <a:ext cx="1867391" cy="2161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Kontaktperson: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50" name="Rektangel 49">
            <a:extLst>
              <a:ext uri="{FF2B5EF4-FFF2-40B4-BE49-F238E27FC236}">
                <a16:creationId xmlns:a16="http://schemas.microsoft.com/office/drawing/2014/main" id="{0957C5BE-211E-4328-8E40-4BB43369B08B}"/>
              </a:ext>
            </a:extLst>
          </p:cNvPr>
          <p:cNvSpPr/>
          <p:nvPr/>
        </p:nvSpPr>
        <p:spPr>
          <a:xfrm>
            <a:off x="4923814" y="3680360"/>
            <a:ext cx="2343307" cy="190031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Lenas måleri AB</a:t>
            </a:r>
          </a:p>
        </p:txBody>
      </p:sp>
      <p:sp>
        <p:nvSpPr>
          <p:cNvPr id="45" name="Rektangel 44">
            <a:extLst>
              <a:ext uri="{FF2B5EF4-FFF2-40B4-BE49-F238E27FC236}">
                <a16:creationId xmlns:a16="http://schemas.microsoft.com/office/drawing/2014/main" id="{571D07C4-C83F-4C68-A997-604AF67309E6}"/>
              </a:ext>
            </a:extLst>
          </p:cNvPr>
          <p:cNvSpPr/>
          <p:nvPr/>
        </p:nvSpPr>
        <p:spPr>
          <a:xfrm>
            <a:off x="4895836" y="3473999"/>
            <a:ext cx="2245631" cy="1988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Verksamhetens namn: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49" name="Rektangel 48">
            <a:extLst>
              <a:ext uri="{FF2B5EF4-FFF2-40B4-BE49-F238E27FC236}">
                <a16:creationId xmlns:a16="http://schemas.microsoft.com/office/drawing/2014/main" id="{F8907CD0-865F-4401-A3F6-28805565416D}"/>
              </a:ext>
            </a:extLst>
          </p:cNvPr>
          <p:cNvSpPr/>
          <p:nvPr/>
        </p:nvSpPr>
        <p:spPr>
          <a:xfrm>
            <a:off x="1182036" y="3722659"/>
            <a:ext cx="2343307" cy="190031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568749-9631</a:t>
            </a:r>
          </a:p>
        </p:txBody>
      </p:sp>
      <p:sp>
        <p:nvSpPr>
          <p:cNvPr id="44" name="Rektangel 43">
            <a:extLst>
              <a:ext uri="{FF2B5EF4-FFF2-40B4-BE49-F238E27FC236}">
                <a16:creationId xmlns:a16="http://schemas.microsoft.com/office/drawing/2014/main" id="{9B484819-C9B2-43F2-9E0C-65114F3620FE}"/>
              </a:ext>
            </a:extLst>
          </p:cNvPr>
          <p:cNvSpPr/>
          <p:nvPr/>
        </p:nvSpPr>
        <p:spPr>
          <a:xfrm>
            <a:off x="1147110" y="3507854"/>
            <a:ext cx="2775405" cy="1823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Organisationsnummer/personnummer: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54" name="Rektangel 53">
            <a:extLst>
              <a:ext uri="{FF2B5EF4-FFF2-40B4-BE49-F238E27FC236}">
                <a16:creationId xmlns:a16="http://schemas.microsoft.com/office/drawing/2014/main" id="{8AB71C34-85FD-4E4D-9F35-33E9C4308DD2}"/>
              </a:ext>
            </a:extLst>
          </p:cNvPr>
          <p:cNvSpPr/>
          <p:nvPr/>
        </p:nvSpPr>
        <p:spPr>
          <a:xfrm>
            <a:off x="1115496" y="3233488"/>
            <a:ext cx="6148076" cy="2607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200" dirty="0">
                <a:solidFill>
                  <a:schemeClr val="tx1"/>
                </a:solidFill>
              </a:rPr>
              <a:t>Verksamhetsutövare</a:t>
            </a:r>
          </a:p>
        </p:txBody>
      </p:sp>
      <p:sp>
        <p:nvSpPr>
          <p:cNvPr id="56" name="Rektangulär pratbubbla 8">
            <a:extLst>
              <a:ext uri="{FF2B5EF4-FFF2-40B4-BE49-F238E27FC236}">
                <a16:creationId xmlns:a16="http://schemas.microsoft.com/office/drawing/2014/main" id="{192A3002-F651-4B13-810B-11378AE59986}"/>
              </a:ext>
            </a:extLst>
          </p:cNvPr>
          <p:cNvSpPr/>
          <p:nvPr/>
        </p:nvSpPr>
        <p:spPr>
          <a:xfrm>
            <a:off x="6830169" y="3271333"/>
            <a:ext cx="2245631" cy="795471"/>
          </a:xfrm>
          <a:prstGeom prst="wedgeRectCallout">
            <a:avLst>
              <a:gd name="adj1" fmla="val -58029"/>
              <a:gd name="adj2" fmla="val 82551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>
                <a:solidFill>
                  <a:schemeClr val="tx1"/>
                </a:solidFill>
              </a:rPr>
              <a:t>CFAR-nummer är ett arbetsställes åttasiffriga identitet som tilldelas av SCB:s företagsregister. Om ni inte känner till ert CFAR-nummer kan ni söka fram det här:</a:t>
            </a:r>
            <a:r>
              <a:rPr lang="sv-SE" sz="800" dirty="0"/>
              <a:t> </a:t>
            </a:r>
            <a:r>
              <a:rPr lang="sv-SE" sz="800" dirty="0">
                <a:hlinkClick r:id="rId2"/>
              </a:rPr>
              <a:t>www.cfarnrsok.scb.se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43" name="Rektangel 42">
            <a:extLst>
              <a:ext uri="{FF2B5EF4-FFF2-40B4-BE49-F238E27FC236}">
                <a16:creationId xmlns:a16="http://schemas.microsoft.com/office/drawing/2014/main" id="{C3038AE7-1999-42E4-A0D5-83C6C3E29B88}"/>
              </a:ext>
            </a:extLst>
          </p:cNvPr>
          <p:cNvSpPr/>
          <p:nvPr/>
        </p:nvSpPr>
        <p:spPr>
          <a:xfrm>
            <a:off x="5470930" y="2944276"/>
            <a:ext cx="1792642" cy="20353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073-052 42 51</a:t>
            </a:r>
          </a:p>
        </p:txBody>
      </p:sp>
      <p:sp>
        <p:nvSpPr>
          <p:cNvPr id="38" name="Rektangel 37">
            <a:extLst>
              <a:ext uri="{FF2B5EF4-FFF2-40B4-BE49-F238E27FC236}">
                <a16:creationId xmlns:a16="http://schemas.microsoft.com/office/drawing/2014/main" id="{F8D9DDEA-3B28-4497-AF0C-CCD5E3D65CC4}"/>
              </a:ext>
            </a:extLst>
          </p:cNvPr>
          <p:cNvSpPr/>
          <p:nvPr/>
        </p:nvSpPr>
        <p:spPr>
          <a:xfrm>
            <a:off x="5470930" y="2708220"/>
            <a:ext cx="1260998" cy="199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Telefon: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42" name="Rektangel 41">
            <a:extLst>
              <a:ext uri="{FF2B5EF4-FFF2-40B4-BE49-F238E27FC236}">
                <a16:creationId xmlns:a16="http://schemas.microsoft.com/office/drawing/2014/main" id="{78F753EA-6AC5-49F6-A905-4B0DA9477435}"/>
              </a:ext>
            </a:extLst>
          </p:cNvPr>
          <p:cNvSpPr/>
          <p:nvPr/>
        </p:nvSpPr>
        <p:spPr>
          <a:xfrm>
            <a:off x="1169986" y="3005320"/>
            <a:ext cx="2343308" cy="214502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anders.andersson@gmail.com</a:t>
            </a:r>
          </a:p>
        </p:txBody>
      </p:sp>
      <p:sp>
        <p:nvSpPr>
          <p:cNvPr id="37" name="Rektangel 36">
            <a:extLst>
              <a:ext uri="{FF2B5EF4-FFF2-40B4-BE49-F238E27FC236}">
                <a16:creationId xmlns:a16="http://schemas.microsoft.com/office/drawing/2014/main" id="{3422310A-8952-4E96-B8C6-082B478F75AD}"/>
              </a:ext>
            </a:extLst>
          </p:cNvPr>
          <p:cNvSpPr/>
          <p:nvPr/>
        </p:nvSpPr>
        <p:spPr>
          <a:xfrm>
            <a:off x="1180008" y="2735779"/>
            <a:ext cx="1260999" cy="2066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E-postadress: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41" name="Rektangel 40">
            <a:extLst>
              <a:ext uri="{FF2B5EF4-FFF2-40B4-BE49-F238E27FC236}">
                <a16:creationId xmlns:a16="http://schemas.microsoft.com/office/drawing/2014/main" id="{E7307835-8DBD-4B4C-8D25-827EFF553E1F}"/>
              </a:ext>
            </a:extLst>
          </p:cNvPr>
          <p:cNvSpPr/>
          <p:nvPr/>
        </p:nvSpPr>
        <p:spPr>
          <a:xfrm>
            <a:off x="5470930" y="2499742"/>
            <a:ext cx="1792642" cy="20353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Andersson</a:t>
            </a:r>
          </a:p>
        </p:txBody>
      </p:sp>
      <p:sp>
        <p:nvSpPr>
          <p:cNvPr id="36" name="Rektangel 35">
            <a:extLst>
              <a:ext uri="{FF2B5EF4-FFF2-40B4-BE49-F238E27FC236}">
                <a16:creationId xmlns:a16="http://schemas.microsoft.com/office/drawing/2014/main" id="{A248994F-EDD8-4921-ADB4-D0291BA7A16D}"/>
              </a:ext>
            </a:extLst>
          </p:cNvPr>
          <p:cNvSpPr/>
          <p:nvPr/>
        </p:nvSpPr>
        <p:spPr>
          <a:xfrm>
            <a:off x="5470930" y="2211710"/>
            <a:ext cx="1169954" cy="2478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Efternamn: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40" name="Rektangel 39">
            <a:extLst>
              <a:ext uri="{FF2B5EF4-FFF2-40B4-BE49-F238E27FC236}">
                <a16:creationId xmlns:a16="http://schemas.microsoft.com/office/drawing/2014/main" id="{1E38A87E-BB08-4AC5-83B4-99B009D752DD}"/>
              </a:ext>
            </a:extLst>
          </p:cNvPr>
          <p:cNvSpPr/>
          <p:nvPr/>
        </p:nvSpPr>
        <p:spPr>
          <a:xfrm>
            <a:off x="1169986" y="2518868"/>
            <a:ext cx="2343309" cy="19689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Anders</a:t>
            </a:r>
          </a:p>
        </p:txBody>
      </p:sp>
      <p:sp>
        <p:nvSpPr>
          <p:cNvPr id="35" name="Rektangel 34">
            <a:extLst>
              <a:ext uri="{FF2B5EF4-FFF2-40B4-BE49-F238E27FC236}">
                <a16:creationId xmlns:a16="http://schemas.microsoft.com/office/drawing/2014/main" id="{395A03AC-0889-4F88-B6C7-ACFA25A82274}"/>
              </a:ext>
            </a:extLst>
          </p:cNvPr>
          <p:cNvSpPr/>
          <p:nvPr/>
        </p:nvSpPr>
        <p:spPr>
          <a:xfrm>
            <a:off x="1169986" y="2251925"/>
            <a:ext cx="1169954" cy="2478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Förnamn: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39" name="Rektangel 38">
            <a:extLst>
              <a:ext uri="{FF2B5EF4-FFF2-40B4-BE49-F238E27FC236}">
                <a16:creationId xmlns:a16="http://schemas.microsoft.com/office/drawing/2014/main" id="{54090655-818D-4603-A5CD-CB14B477FCFF}"/>
              </a:ext>
            </a:extLst>
          </p:cNvPr>
          <p:cNvSpPr/>
          <p:nvPr/>
        </p:nvSpPr>
        <p:spPr>
          <a:xfrm>
            <a:off x="1169986" y="2043162"/>
            <a:ext cx="2317417" cy="19879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19750201-1237</a:t>
            </a:r>
          </a:p>
        </p:txBody>
      </p:sp>
      <p:sp>
        <p:nvSpPr>
          <p:cNvPr id="55" name="Rektangulär pratbubbla 8">
            <a:extLst>
              <a:ext uri="{FF2B5EF4-FFF2-40B4-BE49-F238E27FC236}">
                <a16:creationId xmlns:a16="http://schemas.microsoft.com/office/drawing/2014/main" id="{0B14506A-2825-4BB1-804B-279904657466}"/>
              </a:ext>
            </a:extLst>
          </p:cNvPr>
          <p:cNvSpPr/>
          <p:nvPr/>
        </p:nvSpPr>
        <p:spPr>
          <a:xfrm>
            <a:off x="3158326" y="2179486"/>
            <a:ext cx="2245631" cy="905478"/>
          </a:xfrm>
          <a:prstGeom prst="wedgeRectCallout">
            <a:avLst>
              <a:gd name="adj1" fmla="val -58029"/>
              <a:gd name="adj2" fmla="val 82551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>
                <a:solidFill>
                  <a:schemeClr val="tx1"/>
                </a:solidFill>
              </a:rPr>
              <a:t>Verksamhetsutövare är i det här fallet producenter av farligt avfall. I andra anteckningar är verksamhetsutövare utförare som yrkesmässigt samlar in, transporterar eller behandlar farligt  avfall, eller agerar som handlare och mäklare av farligt avfall </a:t>
            </a:r>
          </a:p>
        </p:txBody>
      </p:sp>
      <p:sp>
        <p:nvSpPr>
          <p:cNvPr id="34" name="Rektangel 33">
            <a:extLst>
              <a:ext uri="{FF2B5EF4-FFF2-40B4-BE49-F238E27FC236}">
                <a16:creationId xmlns:a16="http://schemas.microsoft.com/office/drawing/2014/main" id="{BF4B1BE2-E72C-4BED-B900-9187A5C9A26D}"/>
              </a:ext>
            </a:extLst>
          </p:cNvPr>
          <p:cNvSpPr/>
          <p:nvPr/>
        </p:nvSpPr>
        <p:spPr>
          <a:xfrm>
            <a:off x="1182036" y="1779662"/>
            <a:ext cx="2928929" cy="2367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Uppgiftslämnares personnummer: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33" name="Rektangel 32">
            <a:extLst>
              <a:ext uri="{FF2B5EF4-FFF2-40B4-BE49-F238E27FC236}">
                <a16:creationId xmlns:a16="http://schemas.microsoft.com/office/drawing/2014/main" id="{92070D61-C0B3-4480-A1D2-DA65CD5F8A84}"/>
              </a:ext>
            </a:extLst>
          </p:cNvPr>
          <p:cNvSpPr/>
          <p:nvPr/>
        </p:nvSpPr>
        <p:spPr>
          <a:xfrm>
            <a:off x="1115496" y="1570786"/>
            <a:ext cx="130035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dirty="0"/>
              <a:t>Uppgiftslämnare</a:t>
            </a:r>
          </a:p>
        </p:txBody>
      </p:sp>
      <p:pic>
        <p:nvPicPr>
          <p:cNvPr id="32" name="Bildobjekt 31" descr="Skärmdump på e-tjänstens navigering med Steget Kontaktuppgifter aktiverat. Steget innan är Start och efterföljande steg är: Transportinformation, Farligt avfall, Summering och Klar.">
            <a:extLst>
              <a:ext uri="{FF2B5EF4-FFF2-40B4-BE49-F238E27FC236}">
                <a16:creationId xmlns:a16="http://schemas.microsoft.com/office/drawing/2014/main" id="{1A4EFC43-E221-4EDD-BCAF-2FE339613F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4096" y="994848"/>
            <a:ext cx="6810971" cy="532394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8148DC55-2228-495B-A7EC-459A85F21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491349"/>
          </a:xfrm>
        </p:spPr>
        <p:txBody>
          <a:bodyPr/>
          <a:lstStyle/>
          <a:p>
            <a:r>
              <a:rPr lang="sv-SE" dirty="0"/>
              <a:t>Exempel med kontaktuppgifter</a:t>
            </a:r>
          </a:p>
        </p:txBody>
      </p:sp>
    </p:spTree>
    <p:extLst>
      <p:ext uri="{BB962C8B-B14F-4D97-AF65-F5344CB8AC3E}">
        <p14:creationId xmlns:p14="http://schemas.microsoft.com/office/powerpoint/2010/main" val="3473346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ED40943-3202-4A79-A4D8-B7BEB2193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2020-11-06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A001973-7464-4C18-8561-FB9EC7815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204392B-8475-4D19-BEBF-C82B81A85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11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7BE9C06-4D52-488E-A105-D3E45CCEA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Steg 4</a:t>
            </a:r>
            <a:br>
              <a:rPr lang="sv-SE"/>
            </a:br>
            <a:r>
              <a:rPr lang="sv-SE"/>
              <a:t>transport-information</a:t>
            </a:r>
          </a:p>
        </p:txBody>
      </p:sp>
    </p:spTree>
    <p:extLst>
      <p:ext uri="{BB962C8B-B14F-4D97-AF65-F5344CB8AC3E}">
        <p14:creationId xmlns:p14="http://schemas.microsoft.com/office/powerpoint/2010/main" val="2368783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1C9B311-099E-4DA8-99AD-305E0F4DE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2020-11-06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5B0C485-C51B-40DD-A205-C3D6CCDCC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5A830F6-04DB-4A1F-B855-25213B49D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12</a:t>
            </a:fld>
            <a:endParaRPr lang="sv-SE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4736D399-2CFA-43B4-B9B8-CF59B9956A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Här ska uppgifter lämnas inom tre områden: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/>
              <a:t>Uppgifter </a:t>
            </a:r>
            <a:r>
              <a:rPr lang="sv-SE"/>
              <a:t>om transporten</a:t>
            </a:r>
            <a:endParaRPr lang="sv-SE" dirty="0"/>
          </a:p>
          <a:p>
            <a:pPr marL="457200" indent="-457200">
              <a:buFont typeface="+mj-lt"/>
              <a:buAutoNum type="arabicPeriod"/>
            </a:pPr>
            <a:r>
              <a:rPr lang="sv-SE" dirty="0"/>
              <a:t>Plats för avfallets uppkomst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/>
              <a:t>Plats där avfallet tas emot</a:t>
            </a:r>
          </a:p>
          <a:p>
            <a:pPr marL="0" indent="0">
              <a:buNone/>
            </a:pPr>
            <a:br>
              <a:rPr lang="sv-SE" dirty="0"/>
            </a:br>
            <a:r>
              <a:rPr lang="sv-SE" dirty="0"/>
              <a:t>Följande bilder visar exempel.</a:t>
            </a:r>
          </a:p>
        </p:txBody>
      </p:sp>
      <p:pic>
        <p:nvPicPr>
          <p:cNvPr id="15" name="Platshållare för bild 14" descr="Skärmdump på e-tjänstens steg: Transportinformation med flera inmatningsfält.">
            <a:extLst>
              <a:ext uri="{FF2B5EF4-FFF2-40B4-BE49-F238E27FC236}">
                <a16:creationId xmlns:a16="http://schemas.microsoft.com/office/drawing/2014/main" id="{124DFE90-51D8-4367-AEA2-F46326F3C4B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2" r="8072"/>
          <a:stretch>
            <a:fillRect/>
          </a:stretch>
        </p:blipFill>
        <p:spPr/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C0A017F0-017B-473D-AF93-2AAEFE925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Transport-information</a:t>
            </a:r>
          </a:p>
        </p:txBody>
      </p:sp>
    </p:spTree>
    <p:extLst>
      <p:ext uri="{BB962C8B-B14F-4D97-AF65-F5344CB8AC3E}">
        <p14:creationId xmlns:p14="http://schemas.microsoft.com/office/powerpoint/2010/main" val="2615051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7B081B8-4D08-45C2-80C7-3E44827E8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2020-11-06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E9769A9-2307-4E93-8CBB-1C0D44E98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7F64BDA-3FDC-4766-A09A-421EDC91C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13</a:t>
            </a:fld>
            <a:endParaRPr lang="sv-SE" dirty="0"/>
          </a:p>
        </p:txBody>
      </p:sp>
      <p:grpSp>
        <p:nvGrpSpPr>
          <p:cNvPr id="16" name="Grupp 15" descr="Inmatat transportsätt är Vägtransport">
            <a:extLst>
              <a:ext uri="{FF2B5EF4-FFF2-40B4-BE49-F238E27FC236}">
                <a16:creationId xmlns:a16="http://schemas.microsoft.com/office/drawing/2014/main" id="{5991FF92-EB2C-4479-8A78-A93B378B7F00}"/>
              </a:ext>
            </a:extLst>
          </p:cNvPr>
          <p:cNvGrpSpPr/>
          <p:nvPr/>
        </p:nvGrpSpPr>
        <p:grpSpPr>
          <a:xfrm>
            <a:off x="957940" y="4377004"/>
            <a:ext cx="7207351" cy="282978"/>
            <a:chOff x="1605540" y="4062314"/>
            <a:chExt cx="7207351" cy="282978"/>
          </a:xfrm>
        </p:grpSpPr>
        <p:sp>
          <p:nvSpPr>
            <p:cNvPr id="17" name="Rektangel 16" descr="Inmatat fält: Vägtransport">
              <a:extLst>
                <a:ext uri="{FF2B5EF4-FFF2-40B4-BE49-F238E27FC236}">
                  <a16:creationId xmlns:a16="http://schemas.microsoft.com/office/drawing/2014/main" id="{E7BD1B93-24DB-4E2B-B7D2-83E0DAFFC595}"/>
                </a:ext>
              </a:extLst>
            </p:cNvPr>
            <p:cNvSpPr/>
            <p:nvPr/>
          </p:nvSpPr>
          <p:spPr>
            <a:xfrm>
              <a:off x="1605540" y="4062314"/>
              <a:ext cx="7183904" cy="282978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Vägtransport</a:t>
              </a:r>
            </a:p>
          </p:txBody>
        </p:sp>
        <p:sp>
          <p:nvSpPr>
            <p:cNvPr id="18" name="Bakåt eller föregående 17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4745B378-0571-4AF6-8069-31014521DDF0}"/>
                </a:ext>
              </a:extLst>
            </p:cNvPr>
            <p:cNvSpPr/>
            <p:nvPr/>
          </p:nvSpPr>
          <p:spPr>
            <a:xfrm rot="16200000">
              <a:off x="8539331" y="4071732"/>
              <a:ext cx="282977" cy="264142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2000"/>
            </a:p>
          </p:txBody>
        </p:sp>
      </p:grpSp>
      <p:sp>
        <p:nvSpPr>
          <p:cNvPr id="15" name="Rektangel 14">
            <a:extLst>
              <a:ext uri="{FF2B5EF4-FFF2-40B4-BE49-F238E27FC236}">
                <a16:creationId xmlns:a16="http://schemas.microsoft.com/office/drawing/2014/main" id="{CE3B8B2C-E689-4580-921F-D4DEFD55DE42}"/>
              </a:ext>
            </a:extLst>
          </p:cNvPr>
          <p:cNvSpPr/>
          <p:nvPr/>
        </p:nvSpPr>
        <p:spPr>
          <a:xfrm>
            <a:off x="957940" y="4137284"/>
            <a:ext cx="2377527" cy="1571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Transportsätt: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48EE14BE-A754-4E24-A14B-C865EE6D57F1}"/>
              </a:ext>
            </a:extLst>
          </p:cNvPr>
          <p:cNvSpPr/>
          <p:nvPr/>
        </p:nvSpPr>
        <p:spPr>
          <a:xfrm>
            <a:off x="957940" y="3751426"/>
            <a:ext cx="7207350" cy="27795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>
                <a:solidFill>
                  <a:schemeClr val="accent1">
                    <a:lumMod val="75000"/>
                  </a:schemeClr>
                </a:solidFill>
              </a:rPr>
              <a:t>556343-2235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8AF05446-9992-4D11-B2B6-EEFFBD944344}"/>
              </a:ext>
            </a:extLst>
          </p:cNvPr>
          <p:cNvSpPr/>
          <p:nvPr/>
        </p:nvSpPr>
        <p:spPr>
          <a:xfrm>
            <a:off x="957940" y="3511246"/>
            <a:ext cx="4651328" cy="1608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>
                <a:solidFill>
                  <a:schemeClr val="tx1"/>
                </a:solidFill>
              </a:rPr>
              <a:t>Transportörens organisationsnummer/personnummer: </a:t>
            </a:r>
            <a:r>
              <a:rPr lang="sv-SE" sz="100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351DAA53-AC10-4B7B-A2AE-9DB3F67BE8A2}"/>
              </a:ext>
            </a:extLst>
          </p:cNvPr>
          <p:cNvSpPr/>
          <p:nvPr/>
        </p:nvSpPr>
        <p:spPr>
          <a:xfrm>
            <a:off x="957940" y="3125848"/>
            <a:ext cx="7207350" cy="27795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>
                <a:solidFill>
                  <a:schemeClr val="accent1">
                    <a:lumMod val="75000"/>
                  </a:schemeClr>
                </a:solidFill>
              </a:rPr>
              <a:t>568749-9631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CBC0644F-553B-4D4E-9534-9A97C4BEF8D4}"/>
              </a:ext>
            </a:extLst>
          </p:cNvPr>
          <p:cNvSpPr/>
          <p:nvPr/>
        </p:nvSpPr>
        <p:spPr>
          <a:xfrm>
            <a:off x="957940" y="2845028"/>
            <a:ext cx="4478608" cy="226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Mottagarens organisationsnummer/personnummer: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E4D42B9A-A08D-4F72-B2BA-CF5E5F5EE0D7}"/>
              </a:ext>
            </a:extLst>
          </p:cNvPr>
          <p:cNvSpPr/>
          <p:nvPr/>
        </p:nvSpPr>
        <p:spPr>
          <a:xfrm>
            <a:off x="957940" y="2508839"/>
            <a:ext cx="7183904" cy="28297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2020-10-01</a:t>
            </a:r>
          </a:p>
        </p:txBody>
      </p:sp>
      <p:sp>
        <p:nvSpPr>
          <p:cNvPr id="19" name="Rektangulär pratbubbla 8">
            <a:extLst>
              <a:ext uri="{FF2B5EF4-FFF2-40B4-BE49-F238E27FC236}">
                <a16:creationId xmlns:a16="http://schemas.microsoft.com/office/drawing/2014/main" id="{0AC9D87A-54FD-4128-A5B7-26F76A9E76FF}"/>
              </a:ext>
            </a:extLst>
          </p:cNvPr>
          <p:cNvSpPr/>
          <p:nvPr/>
        </p:nvSpPr>
        <p:spPr>
          <a:xfrm>
            <a:off x="4247790" y="2050426"/>
            <a:ext cx="2722956" cy="646219"/>
          </a:xfrm>
          <a:prstGeom prst="wedgeRectCallout">
            <a:avLst>
              <a:gd name="adj1" fmla="val -58029"/>
              <a:gd name="adj2" fmla="val 82551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>
                <a:solidFill>
                  <a:schemeClr val="tx1"/>
                </a:solidFill>
              </a:rPr>
              <a:t>Den juridiska person som tar emot det farliga avfallet efter genomförd transport. </a:t>
            </a:r>
          </a:p>
          <a:p>
            <a:pPr algn="ctr"/>
            <a:r>
              <a:rPr lang="sv-SE" sz="800" dirty="0">
                <a:solidFill>
                  <a:schemeClr val="tx1"/>
                </a:solidFill>
              </a:rPr>
              <a:t>Till exempel en avfallsbehandlare eller  avfallsinsamlare.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06B8577-4670-427B-BCED-06576A3FD64C}"/>
              </a:ext>
            </a:extLst>
          </p:cNvPr>
          <p:cNvSpPr/>
          <p:nvPr/>
        </p:nvSpPr>
        <p:spPr>
          <a:xfrm>
            <a:off x="900065" y="2269119"/>
            <a:ext cx="2377527" cy="1571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Datum för borttransport: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04AF254E-014E-4FE6-9D8D-969F05EFA7C7}"/>
              </a:ext>
            </a:extLst>
          </p:cNvPr>
          <p:cNvSpPr/>
          <p:nvPr/>
        </p:nvSpPr>
        <p:spPr>
          <a:xfrm>
            <a:off x="1258436" y="1930248"/>
            <a:ext cx="83619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dirty="0"/>
              <a:t>Transport</a:t>
            </a:r>
          </a:p>
        </p:txBody>
      </p:sp>
      <p:pic>
        <p:nvPicPr>
          <p:cNvPr id="7" name="Bildobjekt 6" descr="Skärmdump på e-tjänstens navigering med Steget Transportinformation aktiverat. Steget innan är Start och Kontaktuppgifter. Efterföljande steg är:  Farligt avfall, Summering och Klar.">
            <a:extLst>
              <a:ext uri="{FF2B5EF4-FFF2-40B4-BE49-F238E27FC236}">
                <a16:creationId xmlns:a16="http://schemas.microsoft.com/office/drawing/2014/main" id="{B4E4BB03-1D42-4823-A57F-D44021895B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065" y="1230257"/>
            <a:ext cx="7272335" cy="508977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8E357C5F-6ED8-4874-9DFC-9C7772569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Lämna uppgifter: transportinformation</a:t>
            </a:r>
            <a:br>
              <a:rPr lang="sv-SE" dirty="0"/>
            </a:br>
            <a:r>
              <a:rPr lang="sv-SE" sz="1800" dirty="0"/>
              <a:t>- Transport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2067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EB0B1B7-6B71-401D-92FC-6767604CA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2020-11-06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0D4CF7E-BA53-4C4C-9A33-F40150397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19883DB-C388-4645-BF8C-7CAC60137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14</a:t>
            </a:fld>
            <a:endParaRPr lang="sv-SE" dirty="0"/>
          </a:p>
        </p:txBody>
      </p:sp>
      <p:grpSp>
        <p:nvGrpSpPr>
          <p:cNvPr id="15" name="Grupp 14" descr="Kommun i detta exempel är Stockholm">
            <a:extLst>
              <a:ext uri="{FF2B5EF4-FFF2-40B4-BE49-F238E27FC236}">
                <a16:creationId xmlns:a16="http://schemas.microsoft.com/office/drawing/2014/main" id="{F00AEEB2-BFC5-496A-B644-658C79DC4CC2}"/>
              </a:ext>
            </a:extLst>
          </p:cNvPr>
          <p:cNvGrpSpPr/>
          <p:nvPr/>
        </p:nvGrpSpPr>
        <p:grpSpPr>
          <a:xfrm>
            <a:off x="1025383" y="4396934"/>
            <a:ext cx="7143018" cy="292641"/>
            <a:chOff x="1610331" y="4299942"/>
            <a:chExt cx="7354157" cy="292641"/>
          </a:xfrm>
        </p:grpSpPr>
        <p:sp>
          <p:nvSpPr>
            <p:cNvPr id="16" name="Rektangel 15">
              <a:extLst>
                <a:ext uri="{FF2B5EF4-FFF2-40B4-BE49-F238E27FC236}">
                  <a16:creationId xmlns:a16="http://schemas.microsoft.com/office/drawing/2014/main" id="{31EE1428-0D08-4565-A742-9BB37FC8D074}"/>
                </a:ext>
              </a:extLst>
            </p:cNvPr>
            <p:cNvSpPr/>
            <p:nvPr/>
          </p:nvSpPr>
          <p:spPr>
            <a:xfrm>
              <a:off x="1610331" y="4299942"/>
              <a:ext cx="7354157" cy="277957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>
                  <a:solidFill>
                    <a:schemeClr val="accent1">
                      <a:lumMod val="75000"/>
                    </a:schemeClr>
                  </a:solidFill>
                </a:rPr>
                <a:t>Stockholm (0180)</a:t>
              </a:r>
            </a:p>
          </p:txBody>
        </p:sp>
        <p:sp>
          <p:nvSpPr>
            <p:cNvPr id="17" name="Bakåt eller föregående 16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0084C30E-9260-46A4-88D3-3B95A622862F}"/>
                </a:ext>
              </a:extLst>
            </p:cNvPr>
            <p:cNvSpPr/>
            <p:nvPr/>
          </p:nvSpPr>
          <p:spPr>
            <a:xfrm rot="16200000">
              <a:off x="8661464" y="4292010"/>
              <a:ext cx="286525" cy="314621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12" name="Rektangel 11">
            <a:extLst>
              <a:ext uri="{FF2B5EF4-FFF2-40B4-BE49-F238E27FC236}">
                <a16:creationId xmlns:a16="http://schemas.microsoft.com/office/drawing/2014/main" id="{3339D298-B8AA-4FCF-8ACC-9A805AC8800F}"/>
              </a:ext>
            </a:extLst>
          </p:cNvPr>
          <p:cNvSpPr/>
          <p:nvPr/>
        </p:nvSpPr>
        <p:spPr>
          <a:xfrm>
            <a:off x="925201" y="4155926"/>
            <a:ext cx="2757777" cy="222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Kommun: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81EFDD28-AADB-4480-B91D-F398DAF12EBE}"/>
              </a:ext>
            </a:extLst>
          </p:cNvPr>
          <p:cNvSpPr/>
          <p:nvPr/>
        </p:nvSpPr>
        <p:spPr>
          <a:xfrm>
            <a:off x="5057470" y="3820870"/>
            <a:ext cx="3114930" cy="27795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Stockholm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55C56B8C-6678-4355-A3AB-B9D1D9226471}"/>
              </a:ext>
            </a:extLst>
          </p:cNvPr>
          <p:cNvSpPr/>
          <p:nvPr/>
        </p:nvSpPr>
        <p:spPr>
          <a:xfrm>
            <a:off x="5052157" y="3579862"/>
            <a:ext cx="3120243" cy="222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Postort: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2AB5EDEE-D546-4474-940C-253F41415D8E}"/>
              </a:ext>
            </a:extLst>
          </p:cNvPr>
          <p:cNvSpPr/>
          <p:nvPr/>
        </p:nvSpPr>
        <p:spPr>
          <a:xfrm>
            <a:off x="1025382" y="3820870"/>
            <a:ext cx="2657596" cy="27795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>
                <a:solidFill>
                  <a:schemeClr val="accent1">
                    <a:lumMod val="75000"/>
                  </a:schemeClr>
                </a:solidFill>
              </a:rPr>
              <a:t>120 30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FFFC3327-98F4-4445-8778-DADF621F0781}"/>
              </a:ext>
            </a:extLst>
          </p:cNvPr>
          <p:cNvSpPr/>
          <p:nvPr/>
        </p:nvSpPr>
        <p:spPr>
          <a:xfrm>
            <a:off x="930516" y="3579862"/>
            <a:ext cx="2988716" cy="222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Postnummer: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9B68541B-B96B-4739-B375-58FFCCEA2A0C}"/>
              </a:ext>
            </a:extLst>
          </p:cNvPr>
          <p:cNvSpPr/>
          <p:nvPr/>
        </p:nvSpPr>
        <p:spPr>
          <a:xfrm>
            <a:off x="1025382" y="3316814"/>
            <a:ext cx="7140639" cy="212536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>
                <a:solidFill>
                  <a:schemeClr val="accent1">
                    <a:lumMod val="75000"/>
                  </a:schemeClr>
                </a:solidFill>
              </a:rPr>
              <a:t>Virkesvägen 2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A852E092-8204-4321-894F-FF34F4418B4A}"/>
              </a:ext>
            </a:extLst>
          </p:cNvPr>
          <p:cNvSpPr/>
          <p:nvPr/>
        </p:nvSpPr>
        <p:spPr>
          <a:xfrm>
            <a:off x="925201" y="3147814"/>
            <a:ext cx="2887914" cy="1571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Postadress: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18" name="Rektangulär pratbubbla 8">
            <a:extLst>
              <a:ext uri="{FF2B5EF4-FFF2-40B4-BE49-F238E27FC236}">
                <a16:creationId xmlns:a16="http://schemas.microsoft.com/office/drawing/2014/main" id="{9AEE53EE-FA4B-4BF4-BAF4-46F35BB6BB92}"/>
              </a:ext>
            </a:extLst>
          </p:cNvPr>
          <p:cNvSpPr/>
          <p:nvPr/>
        </p:nvSpPr>
        <p:spPr>
          <a:xfrm>
            <a:off x="4856640" y="1361536"/>
            <a:ext cx="2722956" cy="646219"/>
          </a:xfrm>
          <a:prstGeom prst="wedgeRectCallout">
            <a:avLst>
              <a:gd name="adj1" fmla="val -58029"/>
              <a:gd name="adj2" fmla="val 82551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>
                <a:solidFill>
                  <a:schemeClr val="tx1"/>
                </a:solidFill>
              </a:rPr>
              <a:t>Plats för avfallets uppkomst behöver inte överensstämma med avfallsproducentens adress utan kan peka på en annan plats där arbete utförts och där avfallet därmed uppstod</a:t>
            </a:r>
          </a:p>
        </p:txBody>
      </p:sp>
      <p:pic>
        <p:nvPicPr>
          <p:cNvPr id="7" name="Bildobjekt 6" descr="Skärmdump på inmatningsfält för Plats för avfallets uppkomst. Med alternativet Adress aktiverat.">
            <a:extLst>
              <a:ext uri="{FF2B5EF4-FFF2-40B4-BE49-F238E27FC236}">
                <a16:creationId xmlns:a16="http://schemas.microsoft.com/office/drawing/2014/main" id="{1817EE51-7E5B-4431-8AF9-59E24EAD29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634" y="1336157"/>
            <a:ext cx="3610479" cy="1724266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3FDC4F53-3424-4C2F-94A7-5A4D134FE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Lämna uppgifter: transportinformation</a:t>
            </a:r>
            <a:br>
              <a:rPr lang="sv-SE" dirty="0"/>
            </a:br>
            <a:r>
              <a:rPr lang="sv-SE" sz="1800" dirty="0"/>
              <a:t>- Plats för avfallets uppkomst. Alternativ 1 om adress finns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8256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EB0B1B7-6B71-401D-92FC-6767604CAC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952222" y="4845255"/>
            <a:ext cx="752320" cy="189000"/>
          </a:xfrm>
        </p:spPr>
        <p:txBody>
          <a:bodyPr/>
          <a:lstStyle/>
          <a:p>
            <a:fld id="{31F8AAC4-2748-4E53-A84E-4A6AD65B6C1B}" type="datetime1">
              <a:rPr lang="sv-SE" smtClean="0"/>
              <a:t>2020-11-06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0D4CF7E-BA53-4C4C-9A33-F40150397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990" y="4845255"/>
            <a:ext cx="3038850" cy="189000"/>
          </a:xfrm>
        </p:spPr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19883DB-C388-4645-BF8C-7CAC60137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690222" y="4845255"/>
            <a:ext cx="360000" cy="189000"/>
          </a:xfrm>
        </p:spPr>
        <p:txBody>
          <a:bodyPr/>
          <a:lstStyle/>
          <a:p>
            <a:fld id="{1844E2AD-2CA4-4022-8F3B-D585D66E2E30}" type="slidenum">
              <a:rPr lang="sv-SE" smtClean="0"/>
              <a:pPr/>
              <a:t>15</a:t>
            </a:fld>
            <a:endParaRPr lang="sv-SE" dirty="0"/>
          </a:p>
        </p:txBody>
      </p:sp>
      <p:grpSp>
        <p:nvGrpSpPr>
          <p:cNvPr id="28" name="Grupp 27" descr="Inmatningsfält är ifyllt med Stockholms kommun">
            <a:extLst>
              <a:ext uri="{FF2B5EF4-FFF2-40B4-BE49-F238E27FC236}">
                <a16:creationId xmlns:a16="http://schemas.microsoft.com/office/drawing/2014/main" id="{260808CF-EE79-4ED0-B6CD-0373FDE868A6}"/>
              </a:ext>
            </a:extLst>
          </p:cNvPr>
          <p:cNvGrpSpPr/>
          <p:nvPr/>
        </p:nvGrpSpPr>
        <p:grpSpPr>
          <a:xfrm>
            <a:off x="875020" y="3998352"/>
            <a:ext cx="4951081" cy="265563"/>
            <a:chOff x="1694606" y="5399362"/>
            <a:chExt cx="8307745" cy="315079"/>
          </a:xfrm>
        </p:grpSpPr>
        <p:sp>
          <p:nvSpPr>
            <p:cNvPr id="29" name="Rektangel 28">
              <a:extLst>
                <a:ext uri="{FF2B5EF4-FFF2-40B4-BE49-F238E27FC236}">
                  <a16:creationId xmlns:a16="http://schemas.microsoft.com/office/drawing/2014/main" id="{87615532-4DD0-4379-B954-BDDB635415EF}"/>
                </a:ext>
              </a:extLst>
            </p:cNvPr>
            <p:cNvSpPr/>
            <p:nvPr/>
          </p:nvSpPr>
          <p:spPr>
            <a:xfrm>
              <a:off x="1694606" y="5399362"/>
              <a:ext cx="8282016" cy="31507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>
                  <a:solidFill>
                    <a:schemeClr val="accent1">
                      <a:lumMod val="75000"/>
                    </a:schemeClr>
                  </a:solidFill>
                </a:rPr>
                <a:t>Stockholm (0180)</a:t>
              </a:r>
            </a:p>
          </p:txBody>
        </p:sp>
        <p:sp>
          <p:nvSpPr>
            <p:cNvPr id="30" name="Bakåt eller föregående 2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9D34F4F3-317C-42ED-9E39-C7A97B278881}"/>
                </a:ext>
              </a:extLst>
            </p:cNvPr>
            <p:cNvSpPr/>
            <p:nvPr/>
          </p:nvSpPr>
          <p:spPr>
            <a:xfrm rot="16200000">
              <a:off x="9682859" y="5394947"/>
              <a:ext cx="315078" cy="323907"/>
            </a:xfrm>
            <a:prstGeom prst="actionButtonBackPrevious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31" name="Rektangel 30">
            <a:extLst>
              <a:ext uri="{FF2B5EF4-FFF2-40B4-BE49-F238E27FC236}">
                <a16:creationId xmlns:a16="http://schemas.microsoft.com/office/drawing/2014/main" id="{517A360D-8089-4C67-8FFF-51B1AC3D16F7}"/>
              </a:ext>
            </a:extLst>
          </p:cNvPr>
          <p:cNvSpPr/>
          <p:nvPr/>
        </p:nvSpPr>
        <p:spPr>
          <a:xfrm>
            <a:off x="969644" y="3775222"/>
            <a:ext cx="4618965" cy="1729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b="1" dirty="0">
                <a:solidFill>
                  <a:schemeClr val="tx1"/>
                </a:solidFill>
              </a:rPr>
              <a:t>Kommun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  <a:endParaRPr lang="sv-SE" sz="1000" dirty="0">
              <a:solidFill>
                <a:schemeClr val="tx1"/>
              </a:solidFill>
            </a:endParaRPr>
          </a:p>
        </p:txBody>
      </p:sp>
      <p:sp>
        <p:nvSpPr>
          <p:cNvPr id="32" name="Rektangel 31" descr="Tomt inmatningsfält">
            <a:extLst>
              <a:ext uri="{FF2B5EF4-FFF2-40B4-BE49-F238E27FC236}">
                <a16:creationId xmlns:a16="http://schemas.microsoft.com/office/drawing/2014/main" id="{DFA723C0-7757-4C2B-B0E3-E4AB37E652CD}"/>
              </a:ext>
            </a:extLst>
          </p:cNvPr>
          <p:cNvSpPr/>
          <p:nvPr/>
        </p:nvSpPr>
        <p:spPr>
          <a:xfrm>
            <a:off x="875020" y="3525614"/>
            <a:ext cx="1867392" cy="21689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26" name="Rektangel 25">
            <a:extLst>
              <a:ext uri="{FF2B5EF4-FFF2-40B4-BE49-F238E27FC236}">
                <a16:creationId xmlns:a16="http://schemas.microsoft.com/office/drawing/2014/main" id="{FEEB5CD5-0B6B-4F38-9890-29FF35449012}"/>
              </a:ext>
            </a:extLst>
          </p:cNvPr>
          <p:cNvSpPr/>
          <p:nvPr/>
        </p:nvSpPr>
        <p:spPr>
          <a:xfrm>
            <a:off x="878248" y="3295721"/>
            <a:ext cx="1079148" cy="2074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b="1" dirty="0">
                <a:solidFill>
                  <a:schemeClr val="tx1"/>
                </a:solidFill>
              </a:rPr>
              <a:t>Beskrivning</a:t>
            </a:r>
            <a:r>
              <a:rPr lang="sv-SE" sz="1000" dirty="0">
                <a:solidFill>
                  <a:schemeClr val="tx1"/>
                </a:solidFill>
              </a:rPr>
              <a:t>: </a:t>
            </a:r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AD747426-87CA-4A09-B361-CAFFD3B5075B}"/>
              </a:ext>
            </a:extLst>
          </p:cNvPr>
          <p:cNvSpPr/>
          <p:nvPr/>
        </p:nvSpPr>
        <p:spPr>
          <a:xfrm>
            <a:off x="3979237" y="3094499"/>
            <a:ext cx="1867392" cy="19373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>
                <a:solidFill>
                  <a:schemeClr val="accent1">
                    <a:lumMod val="75000"/>
                  </a:schemeClr>
                </a:solidFill>
              </a:rPr>
              <a:t>18283472</a:t>
            </a: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14A46D52-B29F-4DD2-BBD6-0824676A7B16}"/>
              </a:ext>
            </a:extLst>
          </p:cNvPr>
          <p:cNvSpPr/>
          <p:nvPr/>
        </p:nvSpPr>
        <p:spPr>
          <a:xfrm>
            <a:off x="3864340" y="2894393"/>
            <a:ext cx="2363844" cy="2019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b="1" dirty="0">
                <a:solidFill>
                  <a:schemeClr val="tx1"/>
                </a:solidFill>
              </a:rPr>
              <a:t>Ostkoordinat (SWEREF 99 TM):</a:t>
            </a:r>
            <a:r>
              <a:rPr lang="sv-SE" sz="1000" b="1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E913B133-6378-43E1-85FE-4459967A02A5}"/>
              </a:ext>
            </a:extLst>
          </p:cNvPr>
          <p:cNvSpPr/>
          <p:nvPr/>
        </p:nvSpPr>
        <p:spPr>
          <a:xfrm>
            <a:off x="878248" y="3095461"/>
            <a:ext cx="1867392" cy="18052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5912938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863EB783-0BFB-4DE6-8879-41BC119B208E}"/>
              </a:ext>
            </a:extLst>
          </p:cNvPr>
          <p:cNvSpPr/>
          <p:nvPr/>
        </p:nvSpPr>
        <p:spPr>
          <a:xfrm>
            <a:off x="924918" y="2894393"/>
            <a:ext cx="2363844" cy="2019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b="1" dirty="0">
                <a:solidFill>
                  <a:schemeClr val="tx1"/>
                </a:solidFill>
              </a:rPr>
              <a:t>Nordkoordinat (SWEREF 99 TM):</a:t>
            </a:r>
            <a:r>
              <a:rPr lang="sv-SE" sz="1000" b="1" dirty="0">
                <a:solidFill>
                  <a:srgbClr val="C00000"/>
                </a:solidFill>
              </a:rPr>
              <a:t>*</a:t>
            </a:r>
          </a:p>
        </p:txBody>
      </p:sp>
      <p:pic>
        <p:nvPicPr>
          <p:cNvPr id="10" name="Bildobjekt 9" descr="Skärmdump på inmatningsfält där alternativ &quot;Koordinat&quot; är aktiverat.">
            <a:extLst>
              <a:ext uri="{FF2B5EF4-FFF2-40B4-BE49-F238E27FC236}">
                <a16:creationId xmlns:a16="http://schemas.microsoft.com/office/drawing/2014/main" id="{F500F88D-9C08-4220-94DB-E876175C6D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00" y="2031391"/>
            <a:ext cx="4519811" cy="678577"/>
          </a:xfrm>
          <a:prstGeom prst="rect">
            <a:avLst/>
          </a:prstGeom>
        </p:spPr>
      </p:pic>
      <p:sp>
        <p:nvSpPr>
          <p:cNvPr id="22" name="Rektangel 21">
            <a:extLst>
              <a:ext uri="{FF2B5EF4-FFF2-40B4-BE49-F238E27FC236}">
                <a16:creationId xmlns:a16="http://schemas.microsoft.com/office/drawing/2014/main" id="{57D26A7E-900F-4E3C-820D-2B0AAAA6E54E}"/>
              </a:ext>
            </a:extLst>
          </p:cNvPr>
          <p:cNvSpPr/>
          <p:nvPr/>
        </p:nvSpPr>
        <p:spPr>
          <a:xfrm>
            <a:off x="878248" y="1654295"/>
            <a:ext cx="3033364" cy="2104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Plats för avfallets uppkomst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  <a:endParaRPr lang="sv-SE" sz="1000" dirty="0">
              <a:solidFill>
                <a:schemeClr val="tx1"/>
              </a:solidFill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FDC4F53-3424-4C2F-94A7-5A4D134FE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Lämna uppgifter: transportinformation</a:t>
            </a:r>
            <a:br>
              <a:rPr lang="sv-SE" dirty="0"/>
            </a:br>
            <a:r>
              <a:rPr lang="sv-SE" sz="1800" dirty="0"/>
              <a:t>- Plats för avfallets uppkomst. Alternativ 2 om adress saknas, ange koordinater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249954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E351E62-F79F-4247-B0F4-1CF809C17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2020-11-06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D4D7980-8FE8-48B8-A35A-C13778AD6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C2A85EF-1063-405D-A698-659EA8123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16</a:t>
            </a:fld>
            <a:endParaRPr lang="sv-SE"/>
          </a:p>
        </p:txBody>
      </p:sp>
      <p:pic>
        <p:nvPicPr>
          <p:cNvPr id="21" name="Platshållare för bild 20" descr="Skärmdump på e-tjänstens inmatningsfält för Plats där avfallet tas emot. Alternativet Adress är aktiverat.">
            <a:extLst>
              <a:ext uri="{FF2B5EF4-FFF2-40B4-BE49-F238E27FC236}">
                <a16:creationId xmlns:a16="http://schemas.microsoft.com/office/drawing/2014/main" id="{FDD4A2B4-990B-4633-B133-7857A65DECE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5" r="3045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661F19C-12D2-4423-B2FC-907D1AED8BE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/>
              <a:t>Plats där avfallet tas emot är där en ny innehavare, till exempel en insamlare eller behandlare, övertar ansvaret för det farliga avfallet.</a:t>
            </a:r>
          </a:p>
          <a:p>
            <a:r>
              <a:rPr lang="sv-SE" dirty="0"/>
              <a:t>Om adress saknas, </a:t>
            </a:r>
            <a:r>
              <a:rPr lang="sv-SE"/>
              <a:t>uppge koordinater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9E9DE79-EB00-4923-A172-AA3F72325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Lämna uppgifter: transportinformation</a:t>
            </a:r>
            <a:br>
              <a:rPr lang="sv-SE" dirty="0"/>
            </a:br>
            <a:r>
              <a:rPr lang="sv-SE" sz="1800" dirty="0"/>
              <a:t>- Plats där avfallet tas emot. Välj alternativ 1 om adress finns. </a:t>
            </a:r>
          </a:p>
        </p:txBody>
      </p:sp>
    </p:spTree>
    <p:extLst>
      <p:ext uri="{BB962C8B-B14F-4D97-AF65-F5344CB8AC3E}">
        <p14:creationId xmlns:p14="http://schemas.microsoft.com/office/powerpoint/2010/main" val="32772840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8213F11-D9AE-48F2-A67D-40F22FC60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2020-11-06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01DFD91-37B9-4A43-A031-19FEE5CC8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16D758D-DF2C-4DF8-996C-3E4B9D662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17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9BF528C-4107-435F-935B-86CCE7062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Steg 5</a:t>
            </a:r>
            <a:br>
              <a:rPr lang="sv-SE"/>
            </a:br>
            <a:r>
              <a:rPr lang="sv-SE"/>
              <a:t>uppgifter om avfallet</a:t>
            </a:r>
          </a:p>
        </p:txBody>
      </p:sp>
    </p:spTree>
    <p:extLst>
      <p:ext uri="{BB962C8B-B14F-4D97-AF65-F5344CB8AC3E}">
        <p14:creationId xmlns:p14="http://schemas.microsoft.com/office/powerpoint/2010/main" val="23103176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77D2BC0-4DDE-4C39-B0BB-21B927545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2020-11-06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B06F683-6A39-44FE-BD04-ABC8D550B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39522F2-F6D2-4876-B748-14D3A77AF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18</a:t>
            </a:fld>
            <a:endParaRPr lang="sv-SE"/>
          </a:p>
        </p:txBody>
      </p:sp>
      <p:pic>
        <p:nvPicPr>
          <p:cNvPr id="10" name="Platshållare för bild 9" descr="Skärmdump med e-tjänstens steg: Farligt avfall med inmatningsfält om själva avfallet. Bland annat visas inmatningsfält för: Avfallstyp med huvudgrupp och undergrupp samt själva avfallstypen. Inmatningsfält för avfallsmängd och referens visas också.">
            <a:extLst>
              <a:ext uri="{FF2B5EF4-FFF2-40B4-BE49-F238E27FC236}">
                <a16:creationId xmlns:a16="http://schemas.microsoft.com/office/drawing/2014/main" id="{F05ECD81-FA49-4FC0-BC85-559CCECA7BB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9" b="509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DA7DE232-EA80-43E6-9FF1-80EFB33B81A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Här ska alla uppgifter om avfallet lämnas. Till exempel avfallstyp samt mängden avfall i kilo.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Se exempel på nästa bild. 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38669A0-0EA8-4BE2-9A30-D4DE43DCD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Farligt avfall</a:t>
            </a:r>
          </a:p>
        </p:txBody>
      </p:sp>
    </p:spTree>
    <p:extLst>
      <p:ext uri="{BB962C8B-B14F-4D97-AF65-F5344CB8AC3E}">
        <p14:creationId xmlns:p14="http://schemas.microsoft.com/office/powerpoint/2010/main" val="37694861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418D821-FF91-401E-AC91-974704182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2020-11-06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43A8173-AB44-4CD9-9CCC-D207132D1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EC2BEDC-7090-41D3-AADC-1629D90F6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19</a:t>
            </a:fld>
            <a:endParaRPr lang="sv-SE"/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CE23FED9-2E8F-44C2-8D55-D02508731421}"/>
              </a:ext>
            </a:extLst>
          </p:cNvPr>
          <p:cNvSpPr/>
          <p:nvPr/>
        </p:nvSpPr>
        <p:spPr>
          <a:xfrm>
            <a:off x="917027" y="3723878"/>
            <a:ext cx="7119514" cy="21724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Valfri text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AD297443-2C18-4F28-96DF-3EB6755B1A8B}"/>
              </a:ext>
            </a:extLst>
          </p:cNvPr>
          <p:cNvSpPr/>
          <p:nvPr/>
        </p:nvSpPr>
        <p:spPr>
          <a:xfrm>
            <a:off x="917027" y="3564728"/>
            <a:ext cx="780891" cy="1367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Referens:</a:t>
            </a:r>
          </a:p>
        </p:txBody>
      </p:sp>
      <p:grpSp>
        <p:nvGrpSpPr>
          <p:cNvPr id="24" name="Grupp 23" descr="Inmatningsfältet för avfallsmängd är ifyllt med 100 kilo">
            <a:extLst>
              <a:ext uri="{FF2B5EF4-FFF2-40B4-BE49-F238E27FC236}">
                <a16:creationId xmlns:a16="http://schemas.microsoft.com/office/drawing/2014/main" id="{BBEF9CE3-88FE-470A-BE37-0FD7879DA3BE}"/>
              </a:ext>
            </a:extLst>
          </p:cNvPr>
          <p:cNvGrpSpPr/>
          <p:nvPr/>
        </p:nvGrpSpPr>
        <p:grpSpPr>
          <a:xfrm>
            <a:off x="917027" y="3291830"/>
            <a:ext cx="7125138" cy="253648"/>
            <a:chOff x="1766523" y="3145782"/>
            <a:chExt cx="7125138" cy="253648"/>
          </a:xfrm>
        </p:grpSpPr>
        <p:sp>
          <p:nvSpPr>
            <p:cNvPr id="25" name="Rektangel 24">
              <a:extLst>
                <a:ext uri="{FF2B5EF4-FFF2-40B4-BE49-F238E27FC236}">
                  <a16:creationId xmlns:a16="http://schemas.microsoft.com/office/drawing/2014/main" id="{753262F9-DE92-4000-9D22-0BC6397CD478}"/>
                </a:ext>
              </a:extLst>
            </p:cNvPr>
            <p:cNvSpPr/>
            <p:nvPr/>
          </p:nvSpPr>
          <p:spPr>
            <a:xfrm>
              <a:off x="8388424" y="3145782"/>
              <a:ext cx="501150" cy="2536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0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KG</a:t>
              </a:r>
            </a:p>
          </p:txBody>
        </p:sp>
        <p:sp>
          <p:nvSpPr>
            <p:cNvPr id="26" name="Rektangel 25">
              <a:extLst>
                <a:ext uri="{FF2B5EF4-FFF2-40B4-BE49-F238E27FC236}">
                  <a16:creationId xmlns:a16="http://schemas.microsoft.com/office/drawing/2014/main" id="{13C5F01A-5FB1-4C2E-8A8D-857FB5D789B6}"/>
                </a:ext>
              </a:extLst>
            </p:cNvPr>
            <p:cNvSpPr/>
            <p:nvPr/>
          </p:nvSpPr>
          <p:spPr>
            <a:xfrm>
              <a:off x="1766523" y="3147811"/>
              <a:ext cx="7125138" cy="251619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>
                  <a:solidFill>
                    <a:schemeClr val="accent1">
                      <a:lumMod val="75000"/>
                    </a:schemeClr>
                  </a:solidFill>
                </a:rPr>
                <a:t>100</a:t>
              </a:r>
            </a:p>
          </p:txBody>
        </p:sp>
      </p:grpSp>
      <p:sp>
        <p:nvSpPr>
          <p:cNvPr id="12" name="Rektangel 11">
            <a:extLst>
              <a:ext uri="{FF2B5EF4-FFF2-40B4-BE49-F238E27FC236}">
                <a16:creationId xmlns:a16="http://schemas.microsoft.com/office/drawing/2014/main" id="{BB1FFB9A-26D7-4AF8-9131-D2AE1978691E}"/>
              </a:ext>
            </a:extLst>
          </p:cNvPr>
          <p:cNvSpPr/>
          <p:nvPr/>
        </p:nvSpPr>
        <p:spPr>
          <a:xfrm>
            <a:off x="906493" y="3113896"/>
            <a:ext cx="1760620" cy="1434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Avfallsmängd (kg):*</a:t>
            </a:r>
          </a:p>
        </p:txBody>
      </p:sp>
      <p:grpSp>
        <p:nvGrpSpPr>
          <p:cNvPr id="21" name="Grupp 20" descr="Inmatningsfältet är ifyllt med avfallstypen 080111 Färg- och lackavfall som innehåller organiska lösningsmedel eller andra farliga ämnen">
            <a:extLst>
              <a:ext uri="{FF2B5EF4-FFF2-40B4-BE49-F238E27FC236}">
                <a16:creationId xmlns:a16="http://schemas.microsoft.com/office/drawing/2014/main" id="{41160F09-EC80-4E9E-A6DA-63E96ABC9D94}"/>
              </a:ext>
            </a:extLst>
          </p:cNvPr>
          <p:cNvGrpSpPr/>
          <p:nvPr/>
        </p:nvGrpSpPr>
        <p:grpSpPr>
          <a:xfrm>
            <a:off x="917027" y="2838180"/>
            <a:ext cx="7119515" cy="237626"/>
            <a:chOff x="1717920" y="2694158"/>
            <a:chExt cx="7119515" cy="237626"/>
          </a:xfrm>
        </p:grpSpPr>
        <p:sp>
          <p:nvSpPr>
            <p:cNvPr id="22" name="Rektangel 21">
              <a:extLst>
                <a:ext uri="{FF2B5EF4-FFF2-40B4-BE49-F238E27FC236}">
                  <a16:creationId xmlns:a16="http://schemas.microsoft.com/office/drawing/2014/main" id="{58BF11DC-6837-4A15-BF07-5EC2875586EC}"/>
                </a:ext>
              </a:extLst>
            </p:cNvPr>
            <p:cNvSpPr/>
            <p:nvPr/>
          </p:nvSpPr>
          <p:spPr>
            <a:xfrm>
              <a:off x="1717920" y="2694158"/>
              <a:ext cx="7119515" cy="237626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>
                  <a:solidFill>
                    <a:schemeClr val="accent1">
                      <a:lumMod val="75000"/>
                    </a:schemeClr>
                  </a:solidFill>
                </a:rPr>
                <a:t>080111 Färg- och lackavfall som innehåller organiska lösningsmedel eller andra farliga ämnen</a:t>
              </a:r>
            </a:p>
          </p:txBody>
        </p:sp>
        <p:sp>
          <p:nvSpPr>
            <p:cNvPr id="23" name="Bakåt eller föregående 22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6FF7A085-E135-4293-B6E7-16B80CF4BFA0}"/>
                </a:ext>
              </a:extLst>
            </p:cNvPr>
            <p:cNvSpPr/>
            <p:nvPr/>
          </p:nvSpPr>
          <p:spPr>
            <a:xfrm rot="16200000">
              <a:off x="8587888" y="2685170"/>
              <a:ext cx="236566" cy="256661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31" name="Rektangulär pratbubbla 8">
            <a:extLst>
              <a:ext uri="{FF2B5EF4-FFF2-40B4-BE49-F238E27FC236}">
                <a16:creationId xmlns:a16="http://schemas.microsoft.com/office/drawing/2014/main" id="{FDD7DC87-C266-4DD1-8ED9-BD79109812B4}"/>
              </a:ext>
            </a:extLst>
          </p:cNvPr>
          <p:cNvSpPr/>
          <p:nvPr/>
        </p:nvSpPr>
        <p:spPr>
          <a:xfrm>
            <a:off x="2326564" y="3070245"/>
            <a:ext cx="2105803" cy="593798"/>
          </a:xfrm>
          <a:prstGeom prst="wedgeRectCallout">
            <a:avLst>
              <a:gd name="adj1" fmla="val -66245"/>
              <a:gd name="adj2" fmla="val 87369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>
                <a:solidFill>
                  <a:schemeClr val="tx1"/>
                </a:solidFill>
              </a:rPr>
              <a:t>Här kan avfallsproducenten t.ex. ange sin egen kod för avfallet eller annat, fri kommentar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11C75B56-E3CF-417C-A5FA-B229F0ACA184}"/>
              </a:ext>
            </a:extLst>
          </p:cNvPr>
          <p:cNvSpPr/>
          <p:nvPr/>
        </p:nvSpPr>
        <p:spPr>
          <a:xfrm>
            <a:off x="917027" y="2622590"/>
            <a:ext cx="1274797" cy="165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grpSp>
        <p:nvGrpSpPr>
          <p:cNvPr id="16" name="Grupp 15" descr="Inmatningsfältet är ifyllt med avfallstypen 0801 Avfall från tillverkning, formulering, distribution, osv">
            <a:extLst>
              <a:ext uri="{FF2B5EF4-FFF2-40B4-BE49-F238E27FC236}">
                <a16:creationId xmlns:a16="http://schemas.microsoft.com/office/drawing/2014/main" id="{94B1CAE7-9B85-481C-9DD6-61FB1B87E28C}"/>
              </a:ext>
            </a:extLst>
          </p:cNvPr>
          <p:cNvGrpSpPr/>
          <p:nvPr/>
        </p:nvGrpSpPr>
        <p:grpSpPr>
          <a:xfrm>
            <a:off x="917027" y="2355716"/>
            <a:ext cx="7106483" cy="251619"/>
            <a:chOff x="1800828" y="3213161"/>
            <a:chExt cx="8801276" cy="265232"/>
          </a:xfrm>
        </p:grpSpPr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1586EE3A-3AB0-40BD-8045-84107D5B5CCD}"/>
                </a:ext>
              </a:extLst>
            </p:cNvPr>
            <p:cNvSpPr/>
            <p:nvPr/>
          </p:nvSpPr>
          <p:spPr>
            <a:xfrm>
              <a:off x="1800828" y="3213162"/>
              <a:ext cx="8801276" cy="265231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0801 Avfall från tillverkning, formulering, distribution, användning och borttagning av färg och lack</a:t>
              </a:r>
            </a:p>
          </p:txBody>
        </p:sp>
        <p:sp>
          <p:nvSpPr>
            <p:cNvPr id="18" name="Bakåt eller föregående 17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C536C0B4-60E5-4546-8FC2-2910AE6BB00B}"/>
                </a:ext>
              </a:extLst>
            </p:cNvPr>
            <p:cNvSpPr/>
            <p:nvPr/>
          </p:nvSpPr>
          <p:spPr>
            <a:xfrm rot="16200000">
              <a:off x="10316806" y="3193093"/>
              <a:ext cx="265230" cy="305366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10" name="Rektangel 9">
            <a:extLst>
              <a:ext uri="{FF2B5EF4-FFF2-40B4-BE49-F238E27FC236}">
                <a16:creationId xmlns:a16="http://schemas.microsoft.com/office/drawing/2014/main" id="{B559AFF3-FEB2-4DE0-8A27-E597DBE2363C}"/>
              </a:ext>
            </a:extLst>
          </p:cNvPr>
          <p:cNvSpPr/>
          <p:nvPr/>
        </p:nvSpPr>
        <p:spPr>
          <a:xfrm>
            <a:off x="917027" y="2213113"/>
            <a:ext cx="2139146" cy="1181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Avfallstyp, undergrupp: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grpSp>
        <p:nvGrpSpPr>
          <p:cNvPr id="13" name="Grupp 12" descr="Inmatningsfältet är ifyllt med 08 Avfall från tillverksning, formulering, distribution, osv">
            <a:extLst>
              <a:ext uri="{FF2B5EF4-FFF2-40B4-BE49-F238E27FC236}">
                <a16:creationId xmlns:a16="http://schemas.microsoft.com/office/drawing/2014/main" id="{79C54EE0-CF7E-4CD6-A183-2888872BB055}"/>
              </a:ext>
            </a:extLst>
          </p:cNvPr>
          <p:cNvGrpSpPr/>
          <p:nvPr/>
        </p:nvGrpSpPr>
        <p:grpSpPr>
          <a:xfrm>
            <a:off x="917027" y="1887662"/>
            <a:ext cx="7125138" cy="252040"/>
            <a:chOff x="1700484" y="2220223"/>
            <a:chExt cx="7125138" cy="252040"/>
          </a:xfrm>
        </p:grpSpPr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6197AF7D-6126-4BE0-8028-A7B2BD22D4CD}"/>
                </a:ext>
              </a:extLst>
            </p:cNvPr>
            <p:cNvSpPr/>
            <p:nvPr/>
          </p:nvSpPr>
          <p:spPr>
            <a:xfrm>
              <a:off x="1700484" y="2220223"/>
              <a:ext cx="7119516" cy="25204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08 Avfall från tillverkning, formulering, distribution och användning av ytbeläggningar (färg, lack och porslinsemalj), lim, …</a:t>
              </a:r>
            </a:p>
          </p:txBody>
        </p:sp>
        <p:sp>
          <p:nvSpPr>
            <p:cNvPr id="15" name="Bakåt eller föregående 1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594C1BC5-60F5-413D-A511-97F3F5E55944}"/>
                </a:ext>
              </a:extLst>
            </p:cNvPr>
            <p:cNvSpPr/>
            <p:nvPr/>
          </p:nvSpPr>
          <p:spPr>
            <a:xfrm rot="16200000">
              <a:off x="8580955" y="2227596"/>
              <a:ext cx="252040" cy="237294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32" name="Rektangulär pratbubbla 8">
            <a:extLst>
              <a:ext uri="{FF2B5EF4-FFF2-40B4-BE49-F238E27FC236}">
                <a16:creationId xmlns:a16="http://schemas.microsoft.com/office/drawing/2014/main" id="{AF9D6DF9-D2EF-4756-BF66-43B102B6B071}"/>
              </a:ext>
            </a:extLst>
          </p:cNvPr>
          <p:cNvSpPr/>
          <p:nvPr/>
        </p:nvSpPr>
        <p:spPr>
          <a:xfrm>
            <a:off x="6322280" y="1102252"/>
            <a:ext cx="1713832" cy="517669"/>
          </a:xfrm>
          <a:prstGeom prst="wedgeRectCallout">
            <a:avLst>
              <a:gd name="adj1" fmla="val -48091"/>
              <a:gd name="adj2" fmla="val 92474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>
                <a:solidFill>
                  <a:schemeClr val="tx1"/>
                </a:solidFill>
              </a:rPr>
              <a:t>Avfallstypernas koder är hämtade ur Avfallsförordningen (2020:614)</a:t>
            </a:r>
          </a:p>
          <a:p>
            <a:pPr algn="ctr"/>
            <a:r>
              <a:rPr lang="sv-SE" sz="800" dirty="0">
                <a:solidFill>
                  <a:schemeClr val="tx1"/>
                </a:solidFill>
              </a:rPr>
              <a:t>Är det krångligt? </a:t>
            </a:r>
            <a:r>
              <a:rPr lang="sv-SE" sz="800" dirty="0">
                <a:solidFill>
                  <a:schemeClr val="tx1"/>
                </a:solidFill>
                <a:hlinkClick r:id="rId2"/>
              </a:rPr>
              <a:t>Läs en introduktion till avfallskodning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E7BE952-0148-414E-97DB-F31514030E22}"/>
              </a:ext>
            </a:extLst>
          </p:cNvPr>
          <p:cNvSpPr/>
          <p:nvPr/>
        </p:nvSpPr>
        <p:spPr>
          <a:xfrm>
            <a:off x="941273" y="1656304"/>
            <a:ext cx="2139146" cy="21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Avfallstyp, huvudgrupp: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DF7ECD00-107E-4514-B1E9-BA1DF01889D7}"/>
              </a:ext>
            </a:extLst>
          </p:cNvPr>
          <p:cNvSpPr/>
          <p:nvPr/>
        </p:nvSpPr>
        <p:spPr>
          <a:xfrm>
            <a:off x="906493" y="1422227"/>
            <a:ext cx="2139146" cy="2609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200" dirty="0">
                <a:solidFill>
                  <a:schemeClr val="tx1"/>
                </a:solidFill>
              </a:rPr>
              <a:t>Farligt avfall, avfall</a:t>
            </a:r>
          </a:p>
        </p:txBody>
      </p:sp>
      <p:pic>
        <p:nvPicPr>
          <p:cNvPr id="7" name="Bildobjekt 6" descr="Skärmdump på e-tjänstens navigering med Steget Farligt avfall aktiverat. Stegen innan är Start, Kontaktuppgifter och Transportinformation. Efterföljande steg är:  Summering och Klar.">
            <a:extLst>
              <a:ext uri="{FF2B5EF4-FFF2-40B4-BE49-F238E27FC236}">
                <a16:creationId xmlns:a16="http://schemas.microsoft.com/office/drawing/2014/main" id="{B6599C6B-DEA8-42D0-BA9B-C1540F9B2A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987574"/>
            <a:ext cx="4959748" cy="392195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6D9C6293-DDDE-4A1E-B92D-1EC283F38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523173"/>
          </a:xfrm>
        </p:spPr>
        <p:txBody>
          <a:bodyPr/>
          <a:lstStyle/>
          <a:p>
            <a:r>
              <a:rPr lang="sv-SE" dirty="0"/>
              <a:t>Exempel på uppgifter om farligt avfall</a:t>
            </a:r>
          </a:p>
        </p:txBody>
      </p:sp>
    </p:spTree>
    <p:extLst>
      <p:ext uri="{BB962C8B-B14F-4D97-AF65-F5344CB8AC3E}">
        <p14:creationId xmlns:p14="http://schemas.microsoft.com/office/powerpoint/2010/main" val="1660831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3D9259-DD12-4E40-B308-D4E3FE88E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om bildrättigheter i denna presentation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2C6632B-D3EB-4E56-A0BE-0A9E9D80D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Fotografierna i denna presentation kan inte </a:t>
            </a:r>
            <a:r>
              <a:rPr lang="sv-SE"/>
              <a:t>kopieras till </a:t>
            </a:r>
            <a:r>
              <a:rPr lang="sv-SE" dirty="0"/>
              <a:t>andra presentationer.</a:t>
            </a:r>
          </a:p>
          <a:p>
            <a:r>
              <a:rPr lang="sv-SE" dirty="0"/>
              <a:t>Bildrättigheterna gäller enbart att visas i den här presentationen från Naturvårdsverket.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3BFB288-C405-461F-9323-5ABFE4720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2020-11-06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AEF4565-537A-46A7-9B9F-CF96A7BEE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8FEFB57-BB45-44A9-80EB-BDA44E7CE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87524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0377CA6-9294-4E76-B704-169F58C85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2020-11-06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109AA50-E234-498C-88DD-A85AE2F6A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68A982C-5D0B-4C78-BE51-0E9BFD62F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20</a:t>
            </a:fld>
            <a:endParaRPr lang="sv-SE" dirty="0"/>
          </a:p>
        </p:txBody>
      </p:sp>
      <p:pic>
        <p:nvPicPr>
          <p:cNvPr id="9" name="Platshållare för bild 8" descr="Skärmdumpå på e-tjänstens formulär där avfallsproducent lämnar uppgifter om det farliga avfallet. Knapp för att rensa uppgifter syns liksom knapp för att Lägga till fler uppgifter om fler avfall.">
            <a:extLst>
              <a:ext uri="{FF2B5EF4-FFF2-40B4-BE49-F238E27FC236}">
                <a16:creationId xmlns:a16="http://schemas.microsoft.com/office/drawing/2014/main" id="{1602B7CA-E9A7-451B-B1EF-F874032802D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" b="78"/>
          <a:stretch>
            <a:fillRect/>
          </a:stretch>
        </p:blipFill>
        <p:spPr>
          <a:xfrm>
            <a:off x="27485" y="1419622"/>
            <a:ext cx="4165200" cy="2775600"/>
          </a:xfrm>
        </p:spPr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44A708AF-15D1-4FCF-904D-BE9B29A1079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/>
              <a:t>Välj ”Lägg till efter” för att lämna fler uppgifter om mer farligt avfall som transporterats med samma transport.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0E6F01B-EEE1-4EA1-9D74-23B85D1B6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Lämna uppgifter om farligt avfall</a:t>
            </a:r>
          </a:p>
        </p:txBody>
      </p:sp>
    </p:spTree>
    <p:extLst>
      <p:ext uri="{BB962C8B-B14F-4D97-AF65-F5344CB8AC3E}">
        <p14:creationId xmlns:p14="http://schemas.microsoft.com/office/powerpoint/2010/main" val="31105834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DAE69DE-25BD-428C-95F1-25AC11F76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2020-11-06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23186FE-F326-4D8A-A485-6428B3B6E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0A1BECA-BD17-49F2-B229-459F76756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21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05CEB8F-E62C-45DB-A0CA-3CB982665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Steg 6</a:t>
            </a:r>
            <a:br>
              <a:rPr lang="sv-SE"/>
            </a:br>
            <a:r>
              <a:rPr lang="sv-SE"/>
              <a:t>summering &amp; granskning</a:t>
            </a:r>
          </a:p>
        </p:txBody>
      </p:sp>
    </p:spTree>
    <p:extLst>
      <p:ext uri="{BB962C8B-B14F-4D97-AF65-F5344CB8AC3E}">
        <p14:creationId xmlns:p14="http://schemas.microsoft.com/office/powerpoint/2010/main" val="8676369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9ED2853-FFAB-410C-AC49-DB849CDE2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2020-11-06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CC5D3ED-3104-4EBF-AB36-ED689327E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7023E4E-30B4-4520-95C1-EE8F41C78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22</a:t>
            </a:fld>
            <a:endParaRPr lang="sv-SE"/>
          </a:p>
        </p:txBody>
      </p:sp>
      <p:pic>
        <p:nvPicPr>
          <p:cNvPr id="15" name="Platshållare för bild 14" descr="Skärmdump på e-tjänstens steg: Summering med alla inmatade uppgifter och synliga knapp för att &quot;Ändra sidans uppgifter&quot;.">
            <a:extLst>
              <a:ext uri="{FF2B5EF4-FFF2-40B4-BE49-F238E27FC236}">
                <a16:creationId xmlns:a16="http://schemas.microsoft.com/office/drawing/2014/main" id="{5111A48A-FF83-41A7-B7EF-A11065F66E75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3" b="503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004A39AC-7E45-4C2E-BBE6-70F51A8FB92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/>
              <a:t>I steget för summering granskar du uppgifterna. </a:t>
            </a:r>
          </a:p>
          <a:p>
            <a:r>
              <a:rPr lang="sv-SE"/>
              <a:t>Du kan gå till olika avsnitt och ändra uppgifterna.</a:t>
            </a:r>
          </a:p>
          <a:p>
            <a:r>
              <a:rPr lang="sv-SE"/>
              <a:t>Efter att du har ändrat uppgifter i ett tidigare avsnitt kan du gå direkt till Summering.</a:t>
            </a:r>
          </a:p>
          <a:p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2FBF524-336F-43CD-80E6-6382140E4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Summering</a:t>
            </a:r>
          </a:p>
        </p:txBody>
      </p:sp>
    </p:spTree>
    <p:extLst>
      <p:ext uri="{BB962C8B-B14F-4D97-AF65-F5344CB8AC3E}">
        <p14:creationId xmlns:p14="http://schemas.microsoft.com/office/powerpoint/2010/main" val="11581756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92088D9-B00B-4C1B-A633-F3DA51A1D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2020-11-06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63DD76C-EF6D-464F-A792-2AAB89C68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775A755-D161-4291-ABEB-CCE7A2BE3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23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51CE25A-F2B6-4EDB-A3B1-602C1D795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Steg 7</a:t>
            </a:r>
            <a:br>
              <a:rPr lang="sv-SE" dirty="0"/>
            </a:br>
            <a:r>
              <a:rPr lang="sv-SE" dirty="0"/>
              <a:t>snart klar!</a:t>
            </a:r>
          </a:p>
        </p:txBody>
      </p:sp>
    </p:spTree>
    <p:extLst>
      <p:ext uri="{BB962C8B-B14F-4D97-AF65-F5344CB8AC3E}">
        <p14:creationId xmlns:p14="http://schemas.microsoft.com/office/powerpoint/2010/main" val="17443814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3D0B11B-EB86-481F-9FBF-4FB9B0D55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2020-11-06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FC86E77-F9D6-4C72-B250-4F4556086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87CF2C6-D7CF-40A7-B0CC-90751FA31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24</a:t>
            </a:fld>
            <a:endParaRPr lang="sv-SE"/>
          </a:p>
        </p:txBody>
      </p:sp>
      <p:pic>
        <p:nvPicPr>
          <p:cNvPr id="11" name="Platshållare för bild 10" descr="Skärmdump på e-tjänstens bekräftelse över att registreringen är inskickad. Klar är aktiverat i en visuell navigering.">
            <a:extLst>
              <a:ext uri="{FF2B5EF4-FFF2-40B4-BE49-F238E27FC236}">
                <a16:creationId xmlns:a16="http://schemas.microsoft.com/office/drawing/2014/main" id="{6FD94798-AA31-4D68-9CD4-22FE2D175125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" b="78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29B9EFA-C842-4BA8-B60C-91ECEBABA02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sz="1800" dirty="0"/>
              <a:t>Tack för denna gång! </a:t>
            </a:r>
          </a:p>
          <a:p>
            <a:r>
              <a:rPr lang="sv-SE" sz="1800" dirty="0"/>
              <a:t>Spara avfalls-ID (finns i </a:t>
            </a:r>
            <a:r>
              <a:rPr lang="sv-SE" sz="1800" dirty="0" err="1"/>
              <a:t>pdf-filen</a:t>
            </a:r>
            <a:r>
              <a:rPr lang="sv-SE" sz="1800" dirty="0"/>
              <a:t>) för att kunna revidera registreringen.</a:t>
            </a:r>
          </a:p>
          <a:p>
            <a:r>
              <a:rPr lang="sv-SE" sz="1800" dirty="0"/>
              <a:t>Logga ut från e-tjänsten</a:t>
            </a:r>
          </a:p>
          <a:p>
            <a:pPr marL="0" indent="0">
              <a:buNone/>
            </a:pPr>
            <a:endParaRPr lang="sv-SE" sz="1800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F4AF77A1-435B-4BF4-845F-BCBAC93FD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När summeringen är inskickad är du klar</a:t>
            </a:r>
          </a:p>
        </p:txBody>
      </p:sp>
    </p:spTree>
    <p:extLst>
      <p:ext uri="{BB962C8B-B14F-4D97-AF65-F5344CB8AC3E}">
        <p14:creationId xmlns:p14="http://schemas.microsoft.com/office/powerpoint/2010/main" val="13402892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28CBC32-1B90-4C4B-90FF-3F1217D18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2020-11-06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322B783-21C2-4853-BD62-0C72E1301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8F58FCA-9E44-4B84-9D74-F2ABC794F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25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3BAC78C-1A05-4C00-B6F2-6EB56D49B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Vänta! </a:t>
            </a:r>
            <a:br>
              <a:rPr lang="sv-SE" dirty="0"/>
            </a:br>
            <a:r>
              <a:rPr lang="sv-SE" dirty="0"/>
              <a:t>Hur ändrar jag i efterhand?</a:t>
            </a:r>
          </a:p>
        </p:txBody>
      </p:sp>
    </p:spTree>
    <p:extLst>
      <p:ext uri="{BB962C8B-B14F-4D97-AF65-F5344CB8AC3E}">
        <p14:creationId xmlns:p14="http://schemas.microsoft.com/office/powerpoint/2010/main" val="4963755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F0275D6-DF83-42F6-9D3A-9127AEBA2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2020-11-06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F93A526-BCC0-4CBB-8F37-AD7926046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7CB0642-AC46-42F7-B933-6616010DA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26</a:t>
            </a:fld>
            <a:endParaRPr lang="sv-SE"/>
          </a:p>
        </p:txBody>
      </p:sp>
      <p:pic>
        <p:nvPicPr>
          <p:cNvPr id="10" name="Platshållare för bild 9" descr="Skärmdump på e-tjänstens första steg: Start, där det ställs två frågor med ja-nej-svar. Ja-alternativet är aktiverat för frågan &quot;Skall du ändra/ersätta en tidigare inskickad handling?">
            <a:extLst>
              <a:ext uri="{FF2B5EF4-FFF2-40B4-BE49-F238E27FC236}">
                <a16:creationId xmlns:a16="http://schemas.microsoft.com/office/drawing/2014/main" id="{2ABC6559-DB5E-4C6B-9279-3042E0D3BD1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74" r="11374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793213FD-CD3D-4EC6-B0E8-92240D72F06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20000" y="1620000"/>
            <a:ext cx="3686400" cy="2823958"/>
          </a:xfrm>
        </p:spPr>
        <p:txBody>
          <a:bodyPr/>
          <a:lstStyle/>
          <a:p>
            <a:pPr marL="0" indent="0">
              <a:buNone/>
            </a:pPr>
            <a:r>
              <a:rPr lang="sv-SE" sz="1600" dirty="0"/>
              <a:t>Du ändrar en inskickad anteckning, genom att ersätta den. Du behöver då ha </a:t>
            </a:r>
            <a:r>
              <a:rPr lang="sv-SE" sz="1600" dirty="0" err="1"/>
              <a:t>avfallsID</a:t>
            </a:r>
            <a:r>
              <a:rPr lang="sv-SE" sz="1600" dirty="0"/>
              <a:t>.</a:t>
            </a:r>
            <a:br>
              <a:rPr lang="sv-SE" sz="1600" dirty="0"/>
            </a:br>
            <a:endParaRPr lang="sv-SE" sz="1600" dirty="0"/>
          </a:p>
          <a:p>
            <a:pPr marL="457200" indent="-457200">
              <a:buFont typeface="+mj-lt"/>
              <a:buAutoNum type="arabicPeriod"/>
            </a:pPr>
            <a:r>
              <a:rPr lang="sv-SE" sz="1400" dirty="0"/>
              <a:t>Välj ”ja” i startfrågan om att ändra/ersätta en inskickad handling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1400" dirty="0"/>
              <a:t>Uppge </a:t>
            </a:r>
            <a:r>
              <a:rPr lang="sv-SE" sz="1400" dirty="0" err="1"/>
              <a:t>avfallsID</a:t>
            </a:r>
            <a:r>
              <a:rPr lang="sv-SE" sz="1400" dirty="0"/>
              <a:t> och mata in alla uppgifter igen 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1400" dirty="0"/>
              <a:t>Den nya anteckningen ersätter den tidigare och får ett nytt </a:t>
            </a:r>
            <a:r>
              <a:rPr lang="sv-SE" sz="1600" dirty="0" err="1"/>
              <a:t>avfallsID</a:t>
            </a:r>
            <a:endParaRPr lang="sv-SE" sz="1600" dirty="0"/>
          </a:p>
          <a:p>
            <a:pPr marL="457200" indent="-457200">
              <a:buFont typeface="+mj-lt"/>
              <a:buAutoNum type="arabicPeriod"/>
            </a:pPr>
            <a:r>
              <a:rPr lang="sv-SE" sz="1400" dirty="0"/>
              <a:t>Se exempel på nästa bild.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EFED33B-4A2D-4797-9C4E-22F3DAEC0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Start</a:t>
            </a:r>
          </a:p>
        </p:txBody>
      </p:sp>
    </p:spTree>
    <p:extLst>
      <p:ext uri="{BB962C8B-B14F-4D97-AF65-F5344CB8AC3E}">
        <p14:creationId xmlns:p14="http://schemas.microsoft.com/office/powerpoint/2010/main" val="18282842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8358876-4E7E-4117-A51B-6C001BB8B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2020-11-06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91EC4FE-0E6A-4B03-A5DA-8E56922E0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BE6E33D-489F-4FBC-A7BF-59746D72A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27</a:t>
            </a:fld>
            <a:endParaRPr lang="sv-SE"/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0E389D7A-37C8-4DAB-A868-64DDBF9F6870}"/>
              </a:ext>
            </a:extLst>
          </p:cNvPr>
          <p:cNvSpPr/>
          <p:nvPr/>
        </p:nvSpPr>
        <p:spPr>
          <a:xfrm>
            <a:off x="974209" y="4515966"/>
            <a:ext cx="7119514" cy="21724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>
                <a:solidFill>
                  <a:schemeClr val="accent1">
                    <a:lumMod val="75000"/>
                  </a:schemeClr>
                </a:solidFill>
              </a:rPr>
              <a:t>Valfri text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0C8C0A60-3048-4BE3-86AC-D28A2E48F089}"/>
              </a:ext>
            </a:extLst>
          </p:cNvPr>
          <p:cNvSpPr/>
          <p:nvPr/>
        </p:nvSpPr>
        <p:spPr>
          <a:xfrm>
            <a:off x="974209" y="4371950"/>
            <a:ext cx="780891" cy="1398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Referens:</a:t>
            </a:r>
          </a:p>
        </p:txBody>
      </p:sp>
      <p:grpSp>
        <p:nvGrpSpPr>
          <p:cNvPr id="24" name="Grupp 23" descr="Inmatningsfält">
            <a:extLst>
              <a:ext uri="{FF2B5EF4-FFF2-40B4-BE49-F238E27FC236}">
                <a16:creationId xmlns:a16="http://schemas.microsoft.com/office/drawing/2014/main" id="{303537BB-BA3E-4628-B0C1-18C9FD701425}"/>
              </a:ext>
            </a:extLst>
          </p:cNvPr>
          <p:cNvGrpSpPr/>
          <p:nvPr/>
        </p:nvGrpSpPr>
        <p:grpSpPr>
          <a:xfrm>
            <a:off x="974209" y="4083918"/>
            <a:ext cx="7125138" cy="253648"/>
            <a:chOff x="1766523" y="3145782"/>
            <a:chExt cx="7125138" cy="253648"/>
          </a:xfrm>
        </p:grpSpPr>
        <p:sp>
          <p:nvSpPr>
            <p:cNvPr id="25" name="Rektangel 24">
              <a:extLst>
                <a:ext uri="{FF2B5EF4-FFF2-40B4-BE49-F238E27FC236}">
                  <a16:creationId xmlns:a16="http://schemas.microsoft.com/office/drawing/2014/main" id="{EFB824DC-47DC-471D-83B6-6A75B5B3F8F3}"/>
                </a:ext>
              </a:extLst>
            </p:cNvPr>
            <p:cNvSpPr/>
            <p:nvPr/>
          </p:nvSpPr>
          <p:spPr>
            <a:xfrm>
              <a:off x="8388424" y="3145782"/>
              <a:ext cx="501150" cy="2536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0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KG</a:t>
              </a:r>
            </a:p>
          </p:txBody>
        </p:sp>
        <p:sp>
          <p:nvSpPr>
            <p:cNvPr id="26" name="Rektangel 25">
              <a:extLst>
                <a:ext uri="{FF2B5EF4-FFF2-40B4-BE49-F238E27FC236}">
                  <a16:creationId xmlns:a16="http://schemas.microsoft.com/office/drawing/2014/main" id="{08AE36F2-0E95-4EF8-86EA-ED5D0475077E}"/>
                </a:ext>
              </a:extLst>
            </p:cNvPr>
            <p:cNvSpPr/>
            <p:nvPr/>
          </p:nvSpPr>
          <p:spPr>
            <a:xfrm>
              <a:off x="1766523" y="3147811"/>
              <a:ext cx="7125138" cy="251619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>
                  <a:solidFill>
                    <a:schemeClr val="accent1">
                      <a:lumMod val="75000"/>
                    </a:schemeClr>
                  </a:solidFill>
                </a:rPr>
                <a:t>100</a:t>
              </a:r>
            </a:p>
          </p:txBody>
        </p:sp>
      </p:grpSp>
      <p:sp>
        <p:nvSpPr>
          <p:cNvPr id="12" name="Rektangel 11">
            <a:extLst>
              <a:ext uri="{FF2B5EF4-FFF2-40B4-BE49-F238E27FC236}">
                <a16:creationId xmlns:a16="http://schemas.microsoft.com/office/drawing/2014/main" id="{1342AAB2-F086-4EB5-9C1B-A18E560C99DA}"/>
              </a:ext>
            </a:extLst>
          </p:cNvPr>
          <p:cNvSpPr/>
          <p:nvPr/>
        </p:nvSpPr>
        <p:spPr>
          <a:xfrm>
            <a:off x="974209" y="3867894"/>
            <a:ext cx="1760620" cy="196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Avfallsmängd (kg):*</a:t>
            </a:r>
          </a:p>
        </p:txBody>
      </p:sp>
      <p:sp>
        <p:nvSpPr>
          <p:cNvPr id="29" name="Rektangulär pratbubbla 8">
            <a:extLst>
              <a:ext uri="{FF2B5EF4-FFF2-40B4-BE49-F238E27FC236}">
                <a16:creationId xmlns:a16="http://schemas.microsoft.com/office/drawing/2014/main" id="{05A23B71-6EC0-4749-AB21-B6EF7EB3FA2D}"/>
              </a:ext>
            </a:extLst>
          </p:cNvPr>
          <p:cNvSpPr/>
          <p:nvPr/>
        </p:nvSpPr>
        <p:spPr>
          <a:xfrm>
            <a:off x="2420182" y="3946483"/>
            <a:ext cx="2151818" cy="515247"/>
          </a:xfrm>
          <a:prstGeom prst="wedgeRectCallout">
            <a:avLst>
              <a:gd name="adj1" fmla="val -66245"/>
              <a:gd name="adj2" fmla="val 87369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800" dirty="0">
                <a:solidFill>
                  <a:schemeClr val="tx1"/>
                </a:solidFill>
              </a:rPr>
              <a:t>Här kan avfallsproducenten t.ex. ange sin egen kod för avfallet eller annat, fri kommentar</a:t>
            </a:r>
          </a:p>
        </p:txBody>
      </p:sp>
      <p:grpSp>
        <p:nvGrpSpPr>
          <p:cNvPr id="21" name="Grupp 20" descr="Inmatningsfält">
            <a:extLst>
              <a:ext uri="{FF2B5EF4-FFF2-40B4-BE49-F238E27FC236}">
                <a16:creationId xmlns:a16="http://schemas.microsoft.com/office/drawing/2014/main" id="{1FD00366-5D83-4A21-B745-960912C5C599}"/>
              </a:ext>
            </a:extLst>
          </p:cNvPr>
          <p:cNvGrpSpPr/>
          <p:nvPr/>
        </p:nvGrpSpPr>
        <p:grpSpPr>
          <a:xfrm>
            <a:off x="974209" y="3630268"/>
            <a:ext cx="7119515" cy="237626"/>
            <a:chOff x="1717920" y="2694158"/>
            <a:chExt cx="7119515" cy="237626"/>
          </a:xfrm>
        </p:grpSpPr>
        <p:sp>
          <p:nvSpPr>
            <p:cNvPr id="22" name="Rektangel 21">
              <a:extLst>
                <a:ext uri="{FF2B5EF4-FFF2-40B4-BE49-F238E27FC236}">
                  <a16:creationId xmlns:a16="http://schemas.microsoft.com/office/drawing/2014/main" id="{8F4D8DA0-6873-4772-9C8B-4C7AAA350C97}"/>
                </a:ext>
              </a:extLst>
            </p:cNvPr>
            <p:cNvSpPr/>
            <p:nvPr/>
          </p:nvSpPr>
          <p:spPr>
            <a:xfrm>
              <a:off x="1717920" y="2694158"/>
              <a:ext cx="7119515" cy="237626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080111 Färg- och lackavfall som innehåller organiska lösningsmedel eller andra farliga ämnen</a:t>
              </a:r>
            </a:p>
          </p:txBody>
        </p:sp>
        <p:sp>
          <p:nvSpPr>
            <p:cNvPr id="23" name="Bakåt eller föregående 22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DDCBB2A5-1F91-43DB-9C53-52B10418F941}"/>
                </a:ext>
              </a:extLst>
            </p:cNvPr>
            <p:cNvSpPr/>
            <p:nvPr/>
          </p:nvSpPr>
          <p:spPr>
            <a:xfrm rot="16200000">
              <a:off x="8587888" y="2685170"/>
              <a:ext cx="236566" cy="256661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11" name="Rektangel 10">
            <a:extLst>
              <a:ext uri="{FF2B5EF4-FFF2-40B4-BE49-F238E27FC236}">
                <a16:creationId xmlns:a16="http://schemas.microsoft.com/office/drawing/2014/main" id="{95349CA9-E8DB-4DAA-A2ED-62065D4EBC65}"/>
              </a:ext>
            </a:extLst>
          </p:cNvPr>
          <p:cNvSpPr/>
          <p:nvPr/>
        </p:nvSpPr>
        <p:spPr>
          <a:xfrm>
            <a:off x="974209" y="3425044"/>
            <a:ext cx="1274797" cy="1796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grpSp>
        <p:nvGrpSpPr>
          <p:cNvPr id="16" name="Grupp 15" descr="inmatningsfält">
            <a:extLst>
              <a:ext uri="{FF2B5EF4-FFF2-40B4-BE49-F238E27FC236}">
                <a16:creationId xmlns:a16="http://schemas.microsoft.com/office/drawing/2014/main" id="{342D8152-8A16-463D-AC45-31F127321276}"/>
              </a:ext>
            </a:extLst>
          </p:cNvPr>
          <p:cNvGrpSpPr/>
          <p:nvPr/>
        </p:nvGrpSpPr>
        <p:grpSpPr>
          <a:xfrm>
            <a:off x="974209" y="3147814"/>
            <a:ext cx="7119516" cy="252041"/>
            <a:chOff x="1800828" y="3251100"/>
            <a:chExt cx="8817416" cy="265676"/>
          </a:xfrm>
        </p:grpSpPr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C396E6F2-0529-410A-BAA5-3B4EC4F652BA}"/>
                </a:ext>
              </a:extLst>
            </p:cNvPr>
            <p:cNvSpPr/>
            <p:nvPr/>
          </p:nvSpPr>
          <p:spPr>
            <a:xfrm>
              <a:off x="1800828" y="3251545"/>
              <a:ext cx="8801276" cy="265231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>
                  <a:solidFill>
                    <a:schemeClr val="accent1">
                      <a:lumMod val="75000"/>
                    </a:schemeClr>
                  </a:solidFill>
                </a:rPr>
                <a:t>0801 Avfall från tillverkning, formulering, distribution, användning och borttagning av färg och lack</a:t>
              </a:r>
            </a:p>
          </p:txBody>
        </p:sp>
        <p:sp>
          <p:nvSpPr>
            <p:cNvPr id="18" name="Bakåt eller föregående 17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229B6F6C-B210-491C-93B0-12B1B6254790}"/>
                </a:ext>
              </a:extLst>
            </p:cNvPr>
            <p:cNvSpPr/>
            <p:nvPr/>
          </p:nvSpPr>
          <p:spPr>
            <a:xfrm rot="16200000">
              <a:off x="10332271" y="3230359"/>
              <a:ext cx="265231" cy="306714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10" name="Rektangel 9">
            <a:extLst>
              <a:ext uri="{FF2B5EF4-FFF2-40B4-BE49-F238E27FC236}">
                <a16:creationId xmlns:a16="http://schemas.microsoft.com/office/drawing/2014/main" id="{883FCFD6-2CB2-4BF0-AE97-5757B6A24217}"/>
              </a:ext>
            </a:extLst>
          </p:cNvPr>
          <p:cNvSpPr/>
          <p:nvPr/>
        </p:nvSpPr>
        <p:spPr>
          <a:xfrm>
            <a:off x="974209" y="2931790"/>
            <a:ext cx="2139146" cy="18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>
                <a:solidFill>
                  <a:schemeClr val="tx1"/>
                </a:solidFill>
              </a:rPr>
              <a:t>Avfallstyp, undergrupp: </a:t>
            </a:r>
            <a:r>
              <a:rPr lang="sv-SE" sz="1000">
                <a:solidFill>
                  <a:srgbClr val="C00000"/>
                </a:solidFill>
              </a:rPr>
              <a:t>*</a:t>
            </a:r>
          </a:p>
        </p:txBody>
      </p:sp>
      <p:grpSp>
        <p:nvGrpSpPr>
          <p:cNvPr id="13" name="Grupp 12" descr="Inmatningsfält">
            <a:extLst>
              <a:ext uri="{FF2B5EF4-FFF2-40B4-BE49-F238E27FC236}">
                <a16:creationId xmlns:a16="http://schemas.microsoft.com/office/drawing/2014/main" id="{29D239AB-8329-4D7C-9C52-A467952C0EE6}"/>
              </a:ext>
            </a:extLst>
          </p:cNvPr>
          <p:cNvGrpSpPr/>
          <p:nvPr/>
        </p:nvGrpSpPr>
        <p:grpSpPr>
          <a:xfrm>
            <a:off x="975254" y="2643758"/>
            <a:ext cx="7125138" cy="252040"/>
            <a:chOff x="1700484" y="2220223"/>
            <a:chExt cx="7125138" cy="252040"/>
          </a:xfrm>
        </p:grpSpPr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F5150737-17D9-4429-BD97-A04D8ECE222D}"/>
                </a:ext>
              </a:extLst>
            </p:cNvPr>
            <p:cNvSpPr/>
            <p:nvPr/>
          </p:nvSpPr>
          <p:spPr>
            <a:xfrm>
              <a:off x="1700484" y="2220223"/>
              <a:ext cx="7119516" cy="25204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08 Avfall från tillverkning, formulering, distribution och användning av ytbeläggningar (färg, lack och porslinsemalj), lim, …</a:t>
              </a:r>
            </a:p>
          </p:txBody>
        </p:sp>
        <p:sp>
          <p:nvSpPr>
            <p:cNvPr id="15" name="Bakåt eller föregående 1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EF589C8D-D641-401E-9895-805FFEC20F9A}"/>
                </a:ext>
              </a:extLst>
            </p:cNvPr>
            <p:cNvSpPr/>
            <p:nvPr/>
          </p:nvSpPr>
          <p:spPr>
            <a:xfrm rot="16200000">
              <a:off x="8580955" y="2227596"/>
              <a:ext cx="252040" cy="237294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28" name="Rektangel 27">
            <a:extLst>
              <a:ext uri="{FF2B5EF4-FFF2-40B4-BE49-F238E27FC236}">
                <a16:creationId xmlns:a16="http://schemas.microsoft.com/office/drawing/2014/main" id="{757793D8-18BC-4537-9373-ABE5810612AA}"/>
              </a:ext>
            </a:extLst>
          </p:cNvPr>
          <p:cNvSpPr/>
          <p:nvPr/>
        </p:nvSpPr>
        <p:spPr>
          <a:xfrm>
            <a:off x="936790" y="2457230"/>
            <a:ext cx="2139146" cy="1588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Avfallstyp, huvudgrupp: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99012F31-5832-4EA8-B919-447823ECF36E}"/>
              </a:ext>
            </a:extLst>
          </p:cNvPr>
          <p:cNvSpPr/>
          <p:nvPr/>
        </p:nvSpPr>
        <p:spPr>
          <a:xfrm>
            <a:off x="974209" y="2211710"/>
            <a:ext cx="7123051" cy="197085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>
                <a:solidFill>
                  <a:schemeClr val="accent1">
                    <a:lumMod val="75000"/>
                  </a:schemeClr>
                </a:solidFill>
              </a:rPr>
              <a:t>055089d1-81c8-4217-9737-aea00685f1f7</a:t>
            </a:r>
          </a:p>
        </p:txBody>
      </p:sp>
      <p:sp>
        <p:nvSpPr>
          <p:cNvPr id="31" name="Rektangulär pratbubbla 8">
            <a:extLst>
              <a:ext uri="{FF2B5EF4-FFF2-40B4-BE49-F238E27FC236}">
                <a16:creationId xmlns:a16="http://schemas.microsoft.com/office/drawing/2014/main" id="{36A46812-7912-42B7-B2BD-9DF340D4B3D5}"/>
              </a:ext>
            </a:extLst>
          </p:cNvPr>
          <p:cNvSpPr/>
          <p:nvPr/>
        </p:nvSpPr>
        <p:spPr>
          <a:xfrm>
            <a:off x="6391654" y="1901428"/>
            <a:ext cx="1713832" cy="587786"/>
          </a:xfrm>
          <a:prstGeom prst="wedgeRectCallout">
            <a:avLst>
              <a:gd name="adj1" fmla="val -48091"/>
              <a:gd name="adj2" fmla="val 92474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>
                <a:solidFill>
                  <a:schemeClr val="tx1"/>
                </a:solidFill>
              </a:rPr>
              <a:t>Avfallstypernas koder är hämtade ur Avfallsförordningen (2020:614)</a:t>
            </a:r>
          </a:p>
          <a:p>
            <a:pPr algn="ctr"/>
            <a:r>
              <a:rPr lang="sv-SE" sz="800" dirty="0">
                <a:solidFill>
                  <a:schemeClr val="tx1"/>
                </a:solidFill>
              </a:rPr>
              <a:t>Är det krångligt? </a:t>
            </a:r>
            <a:r>
              <a:rPr lang="sv-SE" sz="800" dirty="0">
                <a:solidFill>
                  <a:schemeClr val="tx1"/>
                </a:solidFill>
                <a:hlinkClick r:id="rId2"/>
              </a:rPr>
              <a:t>Läs en introduktion till avfallskodning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E189A35-8550-4A99-9E55-147E75E2A577}"/>
              </a:ext>
            </a:extLst>
          </p:cNvPr>
          <p:cNvSpPr/>
          <p:nvPr/>
        </p:nvSpPr>
        <p:spPr>
          <a:xfrm>
            <a:off x="919630" y="2003424"/>
            <a:ext cx="2732848" cy="159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 err="1">
                <a:solidFill>
                  <a:schemeClr val="tx1"/>
                </a:solidFill>
              </a:rPr>
              <a:t>AvfallsId</a:t>
            </a:r>
            <a:r>
              <a:rPr lang="sv-SE" sz="1000" dirty="0">
                <a:solidFill>
                  <a:schemeClr val="tx1"/>
                </a:solidFill>
              </a:rPr>
              <a:t> som ska ändras: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0E4815E8-5C15-425A-87FF-825FB7FDA363}"/>
              </a:ext>
            </a:extLst>
          </p:cNvPr>
          <p:cNvSpPr/>
          <p:nvPr/>
        </p:nvSpPr>
        <p:spPr>
          <a:xfrm>
            <a:off x="919630" y="1663448"/>
            <a:ext cx="5450811" cy="2644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200" dirty="0">
                <a:solidFill>
                  <a:schemeClr val="tx1"/>
                </a:solidFill>
              </a:rPr>
              <a:t>Farligt avfall, avfall</a:t>
            </a:r>
          </a:p>
        </p:txBody>
      </p:sp>
      <p:pic>
        <p:nvPicPr>
          <p:cNvPr id="8" name="Bildobjekt 7" descr="Skärmdump på e-tjänstens navigering med Steget Farligt avfall aktiverat. Stegen innan är Start, Kontaktuppgifter och Transportinformation. Efterföljande steg är:  Summering och Klar.">
            <a:extLst>
              <a:ext uri="{FF2B5EF4-FFF2-40B4-BE49-F238E27FC236}">
                <a16:creationId xmlns:a16="http://schemas.microsoft.com/office/drawing/2014/main" id="{C679674D-B0AD-40DE-A647-AE72B6DBA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4209" y="1157218"/>
            <a:ext cx="5450811" cy="48079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E0265B38-711E-4D8A-A6A0-098C08F78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Exempel på ändring av tidigare uppgift</a:t>
            </a:r>
          </a:p>
        </p:txBody>
      </p:sp>
    </p:spTree>
    <p:extLst>
      <p:ext uri="{BB962C8B-B14F-4D97-AF65-F5344CB8AC3E}">
        <p14:creationId xmlns:p14="http://schemas.microsoft.com/office/powerpoint/2010/main" val="124745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8AB997F-85D3-49A8-9EAE-577AA418A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2020-11-06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5356018-F9C0-453C-ABBA-C9FECA280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A44BBC2-01B6-4183-92EB-100772BCF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45700E6-206E-4C4C-BD26-A1C9E4C76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Steg 1</a:t>
            </a:r>
            <a:br>
              <a:rPr lang="sv-SE"/>
            </a:br>
            <a:r>
              <a:rPr lang="sv-SE"/>
              <a:t>logga in</a:t>
            </a:r>
          </a:p>
        </p:txBody>
      </p:sp>
    </p:spTree>
    <p:extLst>
      <p:ext uri="{BB962C8B-B14F-4D97-AF65-F5344CB8AC3E}">
        <p14:creationId xmlns:p14="http://schemas.microsoft.com/office/powerpoint/2010/main" val="2332786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7499404-BA00-49A4-91DF-66CB0D8F3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2020-11-06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D2584E8-E9B9-4A28-B05A-131BA131D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D3BBBC9-27D3-4E86-A439-E00146CA5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4</a:t>
            </a:fld>
            <a:endParaRPr lang="sv-SE"/>
          </a:p>
        </p:txBody>
      </p:sp>
      <p:pic>
        <p:nvPicPr>
          <p:cNvPr id="11" name="Platshållare för bild 10" descr="Skärmdump på www.naturvardsverket.se/avfallsregister med åtta olika ingångar till e-tjänsterna. ">
            <a:extLst>
              <a:ext uri="{FF2B5EF4-FFF2-40B4-BE49-F238E27FC236}">
                <a16:creationId xmlns:a16="http://schemas.microsoft.com/office/drawing/2014/main" id="{BC90BD40-0853-4A3D-BB91-76FE5E0C33D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" b="78"/>
          <a:stretch>
            <a:fillRect/>
          </a:stretch>
        </p:blipFill>
        <p:spPr/>
      </p:pic>
      <p:sp>
        <p:nvSpPr>
          <p:cNvPr id="7" name="Platshållare för text 6" descr=" ">
            <a:extLst>
              <a:ext uri="{FF2B5EF4-FFF2-40B4-BE49-F238E27FC236}">
                <a16:creationId xmlns:a16="http://schemas.microsoft.com/office/drawing/2014/main" id="{D4422397-E787-42A5-9BAA-88253D23C9A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20000" y="1620000"/>
            <a:ext cx="3780392" cy="2808000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Enklaste vägen att nå avfallsregistret är via adressen:</a:t>
            </a:r>
          </a:p>
          <a:p>
            <a:pPr marL="0" indent="0">
              <a:buNone/>
            </a:pPr>
            <a:r>
              <a:rPr lang="sv-SE" dirty="0">
                <a:hlinkClick r:id="rId3"/>
              </a:rPr>
              <a:t>www.naturvardsverket.se/</a:t>
            </a:r>
            <a:br>
              <a:rPr lang="sv-SE" dirty="0">
                <a:hlinkClick r:id="rId3"/>
              </a:rPr>
            </a:br>
            <a:r>
              <a:rPr lang="sv-SE" dirty="0">
                <a:hlinkClick r:id="rId3"/>
              </a:rPr>
              <a:t>avfallsregister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Välj ingången:</a:t>
            </a:r>
            <a:br>
              <a:rPr lang="sv-SE" dirty="0"/>
            </a:br>
            <a:r>
              <a:rPr lang="sv-SE" dirty="0"/>
              <a:t>”Avfallsproducent – verksamhet där farligt avfall uppstår”</a:t>
            </a:r>
          </a:p>
          <a:p>
            <a:pPr marL="0" indent="0">
              <a:buNone/>
            </a:pPr>
            <a:r>
              <a:rPr lang="sv-SE" sz="1200" dirty="0"/>
              <a:t>OBS! Gäller från 1 nov 2020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D2B00BA-A544-41B3-936D-480DA53D8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www.naturvardsverket.se/avfallsregister</a:t>
            </a:r>
          </a:p>
        </p:txBody>
      </p:sp>
    </p:spTree>
    <p:extLst>
      <p:ext uri="{BB962C8B-B14F-4D97-AF65-F5344CB8AC3E}">
        <p14:creationId xmlns:p14="http://schemas.microsoft.com/office/powerpoint/2010/main" val="141904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B773AA1-2602-45C5-90A7-90E381354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2020-11-06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4F3299D-BB3A-44DF-8A2F-6266C2DB2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B9BA7D8-28FB-41DF-A658-6061D4261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5</a:t>
            </a:fld>
            <a:endParaRPr lang="sv-SE"/>
          </a:p>
        </p:txBody>
      </p:sp>
      <p:pic>
        <p:nvPicPr>
          <p:cNvPr id="11" name="Platshållare för bild 10" descr="En man i förkläde använder sin laptop på ett arbetsbord med snickeriverktyg">
            <a:extLst>
              <a:ext uri="{FF2B5EF4-FFF2-40B4-BE49-F238E27FC236}">
                <a16:creationId xmlns:a16="http://schemas.microsoft.com/office/drawing/2014/main" id="{5079D606-6997-4824-9A99-17611DACFA9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" b="78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6F6BDEC-0039-481F-A6CF-97F613C71E0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Innan du kommer in i e-tjänsten behöver du legitimera dig med en e-legitimation.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B20D011-AFBF-4AD3-B4D1-1615B5E38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Nästan inne i e-tjänsten</a:t>
            </a:r>
          </a:p>
        </p:txBody>
      </p:sp>
    </p:spTree>
    <p:extLst>
      <p:ext uri="{BB962C8B-B14F-4D97-AF65-F5344CB8AC3E}">
        <p14:creationId xmlns:p14="http://schemas.microsoft.com/office/powerpoint/2010/main" val="2693255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3054241-56F2-404F-B22A-77B82F080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2020-11-06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16CD44B-F15E-42DA-9FF3-81EED293D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C25A1AC-399F-4E50-BA6A-D455CF573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6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CD27516-431F-4010-9782-95E548CB8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Steg 2</a:t>
            </a:r>
            <a:br>
              <a:rPr lang="sv-SE"/>
            </a:br>
            <a:r>
              <a:rPr lang="sv-SE"/>
              <a:t>de första uppgifterna</a:t>
            </a:r>
          </a:p>
        </p:txBody>
      </p:sp>
    </p:spTree>
    <p:extLst>
      <p:ext uri="{BB962C8B-B14F-4D97-AF65-F5344CB8AC3E}">
        <p14:creationId xmlns:p14="http://schemas.microsoft.com/office/powerpoint/2010/main" val="3034249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F0275D6-DF83-42F6-9D3A-9127AEBA2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2020-11-06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F93A526-BCC0-4CBB-8F37-AD7926046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7CB0642-AC46-42F7-B933-6616010DA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7</a:t>
            </a:fld>
            <a:endParaRPr lang="sv-SE"/>
          </a:p>
        </p:txBody>
      </p:sp>
      <p:pic>
        <p:nvPicPr>
          <p:cNvPr id="15" name="Platshållare för bild 14" descr="Skärmdump på e-tjänstens första steg: Start, där det ställs två frågor med ja-nej-svar.">
            <a:extLst>
              <a:ext uri="{FF2B5EF4-FFF2-40B4-BE49-F238E27FC236}">
                <a16:creationId xmlns:a16="http://schemas.microsoft.com/office/drawing/2014/main" id="{DA68BF09-051C-4D76-AFC3-0EB157F8F3F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74" r="14274"/>
          <a:stretch>
            <a:fillRect/>
          </a:stretch>
        </p:blipFill>
        <p:spPr>
          <a:xfrm>
            <a:off x="683568" y="0"/>
            <a:ext cx="3060000" cy="4590000"/>
          </a:xfrm>
        </p:spPr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793213FD-CD3D-4EC6-B0E8-92240D72F06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De första uppgifterna är ja-nej-frågor för att ta reda på om du rapporterar som ombud eller vill ändra en tidigare inskickad handling.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sz="1400" dirty="0"/>
              <a:t>Ombud har fullmakt att föra talan för annan person. Benämns också fullmaktstagare eller fullmäktig.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EFED33B-4A2D-4797-9C4E-22F3DAEC0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Start</a:t>
            </a:r>
          </a:p>
        </p:txBody>
      </p:sp>
    </p:spTree>
    <p:extLst>
      <p:ext uri="{BB962C8B-B14F-4D97-AF65-F5344CB8AC3E}">
        <p14:creationId xmlns:p14="http://schemas.microsoft.com/office/powerpoint/2010/main" val="2779427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C2EFA79-36DC-45AF-A1DB-5649457C0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2020-11-06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9CEDBB6-DC77-4598-900F-A3202CE4F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D5CF80F-6947-429F-8B2A-2FD2A3677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8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3CFDD9-D770-4E53-86E3-9425BA99D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Steg 3</a:t>
            </a:r>
            <a:br>
              <a:rPr lang="sv-SE"/>
            </a:br>
            <a:r>
              <a:rPr lang="sv-SE"/>
              <a:t>kontakt-uppgifter</a:t>
            </a:r>
          </a:p>
        </p:txBody>
      </p:sp>
    </p:spTree>
    <p:extLst>
      <p:ext uri="{BB962C8B-B14F-4D97-AF65-F5344CB8AC3E}">
        <p14:creationId xmlns:p14="http://schemas.microsoft.com/office/powerpoint/2010/main" val="2207101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B4C0593-A3B5-4801-ADDB-1408F361A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2020-11-06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11C82EA-3599-4B6D-AE5C-C06E1A6BD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8DA35FD-D6FF-46C9-8A23-9EA37764A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9</a:t>
            </a:fld>
            <a:endParaRPr lang="sv-SE"/>
          </a:p>
        </p:txBody>
      </p:sp>
      <p:pic>
        <p:nvPicPr>
          <p:cNvPr id="11" name="Platshållare för bild 10" descr="Skärmdump på e-tjänstens steg: Kontaktuppgifter med två inmatningsområden. Ett om uppgiftslämnaren och det andra om verksamheten, kallat &quot;verksamhetsutövare&quot;.">
            <a:extLst>
              <a:ext uri="{FF2B5EF4-FFF2-40B4-BE49-F238E27FC236}">
                <a16:creationId xmlns:a16="http://schemas.microsoft.com/office/drawing/2014/main" id="{C811F094-02FB-4913-A3BA-61AC6B3FD7A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98" r="7798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289BF15A-6100-470A-862E-4C2C3B61E47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20000" y="1620000"/>
            <a:ext cx="3686400" cy="3523500"/>
          </a:xfrm>
        </p:spPr>
        <p:txBody>
          <a:bodyPr/>
          <a:lstStyle/>
          <a:p>
            <a:r>
              <a:rPr lang="sv-SE" dirty="0"/>
              <a:t>Vissa uppgifter om dig som uppgiftslämnare fylls i automatiskt och går inte att ändra.</a:t>
            </a:r>
          </a:p>
          <a:p>
            <a:r>
              <a:rPr lang="sv-SE" dirty="0"/>
              <a:t>Fyll i uppgifter om verksamhetsutövaren, dvs den verksamhet inom vilket avfallet uppstått.</a:t>
            </a:r>
          </a:p>
          <a:p>
            <a:r>
              <a:rPr lang="sv-SE" dirty="0"/>
              <a:t>Se exempel på nästa bild.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5B75A53-8462-4C21-99A2-67E5C3D7A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Kontaktuppgifter</a:t>
            </a:r>
          </a:p>
        </p:txBody>
      </p:sp>
    </p:spTree>
    <p:extLst>
      <p:ext uri="{BB962C8B-B14F-4D97-AF65-F5344CB8AC3E}">
        <p14:creationId xmlns:p14="http://schemas.microsoft.com/office/powerpoint/2010/main" val="1141246981"/>
      </p:ext>
    </p:extLst>
  </p:cSld>
  <p:clrMapOvr>
    <a:masterClrMapping/>
  </p:clrMapOvr>
</p:sld>
</file>

<file path=ppt/theme/theme1.xml><?xml version="1.0" encoding="utf-8"?>
<a:theme xmlns:a="http://schemas.openxmlformats.org/drawingml/2006/main" name="NV-9-16-pptmall">
  <a:themeElements>
    <a:clrScheme name="NV 1 BLU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A7E92"/>
      </a:accent1>
      <a:accent2>
        <a:srgbClr val="8DB9E5"/>
      </a:accent2>
      <a:accent3>
        <a:srgbClr val="7E99AA"/>
      </a:accent3>
      <a:accent4>
        <a:srgbClr val="FFD451"/>
      </a:accent4>
      <a:accent5>
        <a:srgbClr val="ECAC00"/>
      </a:accent5>
      <a:accent6>
        <a:srgbClr val="C79316"/>
      </a:accent6>
      <a:hlink>
        <a:srgbClr val="0000FF"/>
      </a:hlink>
      <a:folHlink>
        <a:srgbClr val="800080"/>
      </a:folHlink>
    </a:clrScheme>
    <a:fontScheme name="Naturvårdsverk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st-180605.pptx" id="{27DE7B3B-CD40-49AC-95D8-DD8DB7AD80D4}" vid="{336341B7-7227-4206-B1E4-BAB1583F373F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p:Policy xmlns:p="office.server.policy" id="" local="true">
  <p:Name>dokument</p:Name>
  <p:Description/>
  <p:Statement/>
  <p:PolicyItems>
    <p:PolicyItem featureId="Microsoft.Office.RecordsManagement.PolicyFeatures.PolicyLabel" staticId="0x010100FD831C48063F174ABFB7FF2760EA7110|-765956145" UniqueId="228d7f00-5f42-430a-a069-7ee3523801a0">
      <p:Name>Etiketter</p:Name>
      <p:Description>Genererar etiketter som kan infogas i Microsoft Office-dokument för att se till att dokumentegenskaper och annan viktig information inkluderas när dokument skrivs ut. Etiketter kan också användas för att söka efter dokument.</p:Description>
      <p:CustomData>
        <label>
          <properties>
            <justification>Right</justification>
            <font>Arial</font>
          </properties>
          <segment type="literal">Version i SP: </segment>
          <segment type="metadata">_UIVersionString</segment>
        </label>
      </p:CustomData>
    </p:PolicyItem>
  </p:PolicyItems>
</p:Policy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D831C48063F174ABFB7FF2760EA7110" ma:contentTypeVersion="31" ma:contentTypeDescription="Skapa ett nytt dokument." ma:contentTypeScope="" ma:versionID="2c74a3c71d4f666aa7a2f71e0ad23d45">
  <xsd:schema xmlns:xsd="http://www.w3.org/2001/XMLSchema" xmlns:xs="http://www.w3.org/2001/XMLSchema" xmlns:p="http://schemas.microsoft.com/office/2006/metadata/properties" xmlns:ns1="http://schemas.microsoft.com/sharepoint/v3" xmlns:ns2="7996adfb-96da-4ad1-ae3a-7c6b46cd9d70" xmlns:ns3="ea7ce805-1af7-4231-833e-976235cb0fec" targetNamespace="http://schemas.microsoft.com/office/2006/metadata/properties" ma:root="true" ma:fieldsID="f7f3cd6fc2ec7cd212eae7e97726fe97" ns1:_="" ns2:_="" ns3:_="">
    <xsd:import namespace="http://schemas.microsoft.com/sharepoint/v3"/>
    <xsd:import namespace="7996adfb-96da-4ad1-ae3a-7c6b46cd9d70"/>
    <xsd:import namespace="ea7ce805-1af7-4231-833e-976235cb0f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DLCPolicyLabelValue" minOccurs="0"/>
                <xsd:element ref="ns2:DLCPolicyLabelClientValue" minOccurs="0"/>
                <xsd:element ref="ns2:DLCPolicyLabelLock" minOccurs="0"/>
                <xsd:element ref="ns1:_dlc_Exempt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22" nillable="true" ma:displayName="Undanta från princip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96adfb-96da-4ad1-ae3a-7c6b46cd9d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DLCPolicyLabelValue" ma:index="18" nillable="true" ma:displayName="Etikett" ma:description="Lagrar aktuellt värde för etiketten." ma:internalName="DLCPolicyLabelValue" ma:readOnly="true">
      <xsd:simpleType>
        <xsd:restriction base="dms:Note">
          <xsd:maxLength value="255"/>
        </xsd:restriction>
      </xsd:simpleType>
    </xsd:element>
    <xsd:element name="DLCPolicyLabelClientValue" ma:index="19" nillable="true" ma:displayName="Värde för klientetikett" ma:description="Lagrar det senast beräknade etikettvärdet på klienten." ma:hidden="true" ma:internalName="DLCPolicyLabelClientValue" ma:readOnly="false">
      <xsd:simpleType>
        <xsd:restriction base="dms:Note"/>
      </xsd:simpleType>
    </xsd:element>
    <xsd:element name="DLCPolicyLabelLock" ma:index="20" nillable="true" ma:displayName="Låst etikett" ma:description="Indikerar om etiketten bör uppdateras när objektegenskaper ändras." ma:hidden="true" ma:internalName="DLCPolicyLabelLock" ma:readOnly="fals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7ce805-1af7-4231-833e-976235cb0fe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LCPolicyLabelValue xmlns="7996adfb-96da-4ad1-ae3a-7c6b46cd9d70">Version i SP: 0.19</DLCPolicyLabelValue>
    <DLCPolicyLabelClientValue xmlns="7996adfb-96da-4ad1-ae3a-7c6b46cd9d70" xsi:nil="true"/>
    <DLCPolicyLabelLock xmlns="7996adfb-96da-4ad1-ae3a-7c6b46cd9d70" xsi:nil="true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48EBEDA-2334-4C55-B0D3-C61C36BEAED5}">
  <ds:schemaRefs>
    <ds:schemaRef ds:uri="office.server.policy"/>
  </ds:schemaRefs>
</ds:datastoreItem>
</file>

<file path=customXml/itemProps2.xml><?xml version="1.0" encoding="utf-8"?>
<ds:datastoreItem xmlns:ds="http://schemas.openxmlformats.org/officeDocument/2006/customXml" ds:itemID="{DF702550-8F3B-4129-B26B-4252B077FA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996adfb-96da-4ad1-ae3a-7c6b46cd9d70"/>
    <ds:schemaRef ds:uri="ea7ce805-1af7-4231-833e-976235cb0f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968F4E4-2881-43EA-A478-5B9DD9BD10DB}">
  <ds:schemaRefs>
    <ds:schemaRef ds:uri="http://schemas.microsoft.com/office/2006/metadata/properties"/>
    <ds:schemaRef ds:uri="http://purl.org/dc/elements/1.1/"/>
    <ds:schemaRef ds:uri="http://schemas.microsoft.com/sharepoint/v3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ea7ce805-1af7-4231-833e-976235cb0fec"/>
    <ds:schemaRef ds:uri="7996adfb-96da-4ad1-ae3a-7c6b46cd9d70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E927B890-F382-46C0-9478-E1A8C2C5385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NV-presentation-bred-16-9</Template>
  <TotalTime>1538</TotalTime>
  <Words>1257</Words>
  <Application>Microsoft Office PowerPoint</Application>
  <PresentationFormat>Bildspel på skärmen (16:9)</PresentationFormat>
  <Paragraphs>233</Paragraphs>
  <Slides>27</Slides>
  <Notes>1</Notes>
  <HiddenSlides>1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27</vt:i4>
      </vt:variant>
    </vt:vector>
  </HeadingPairs>
  <TitlesOfParts>
    <vt:vector size="31" baseType="lpstr">
      <vt:lpstr>Arial</vt:lpstr>
      <vt:lpstr>Calibri</vt:lpstr>
      <vt:lpstr>Wingdings</vt:lpstr>
      <vt:lpstr>NV-9-16-pptmall</vt:lpstr>
      <vt:lpstr>Så fungerar  e-tjänsten</vt:lpstr>
      <vt:lpstr>Info om bildrättigheter i denna presentation</vt:lpstr>
      <vt:lpstr>Steg 1 logga in</vt:lpstr>
      <vt:lpstr>www.naturvardsverket.se/avfallsregister</vt:lpstr>
      <vt:lpstr>Nästan inne i e-tjänsten</vt:lpstr>
      <vt:lpstr>Steg 2 de första uppgifterna</vt:lpstr>
      <vt:lpstr>Start</vt:lpstr>
      <vt:lpstr>Steg 3 kontakt-uppgifter</vt:lpstr>
      <vt:lpstr>Kontaktuppgifter</vt:lpstr>
      <vt:lpstr>Exempel med kontaktuppgifter</vt:lpstr>
      <vt:lpstr>Steg 4 transport-information</vt:lpstr>
      <vt:lpstr>Transport-information</vt:lpstr>
      <vt:lpstr>Lämna uppgifter: transportinformation - Transport</vt:lpstr>
      <vt:lpstr>Lämna uppgifter: transportinformation - Plats för avfallets uppkomst. Alternativ 1 om adress finns</vt:lpstr>
      <vt:lpstr>Lämna uppgifter: transportinformation - Plats för avfallets uppkomst. Alternativ 2 om adress saknas, ange koordinater</vt:lpstr>
      <vt:lpstr>Lämna uppgifter: transportinformation - Plats där avfallet tas emot. Välj alternativ 1 om adress finns. </vt:lpstr>
      <vt:lpstr>Steg 5 uppgifter om avfallet</vt:lpstr>
      <vt:lpstr>Farligt avfall</vt:lpstr>
      <vt:lpstr>Exempel på uppgifter om farligt avfall</vt:lpstr>
      <vt:lpstr>Lämna uppgifter om farligt avfall</vt:lpstr>
      <vt:lpstr>Steg 6 summering &amp; granskning</vt:lpstr>
      <vt:lpstr>Summering</vt:lpstr>
      <vt:lpstr>Steg 7 snart klar!</vt:lpstr>
      <vt:lpstr>När summeringen är inskickad är du klar</vt:lpstr>
      <vt:lpstr>Vänta!  Hur ändrar jag i efterhand?</vt:lpstr>
      <vt:lpstr>Start</vt:lpstr>
      <vt:lpstr>Exempel på ändring av tidigare uppgift</vt:lpstr>
    </vt:vector>
  </TitlesOfParts>
  <Company>Naturvårdsverket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Miljöekonomi- dagarna 2050</dc:title>
  <dc:subject>Naturvårdsverket PowerPointmall</dc:subject>
  <dc:creator>Åkerman, Ulla</dc:creator>
  <dc:description>Maj 2012, MS Office 2010_x000d_
LexiConsult 08-566 107 00, MC</dc:description>
  <cp:lastModifiedBy>Hedberg, Marianne</cp:lastModifiedBy>
  <cp:revision>50</cp:revision>
  <dcterms:created xsi:type="dcterms:W3CDTF">2020-10-01T08:14:16Z</dcterms:created>
  <dcterms:modified xsi:type="dcterms:W3CDTF">2020-11-06T09:03:50Z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0x010100FD831C48063F174ABFB7FF2760EA7110</vt:lpwstr>
  </property>
</Properties>
</file>