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1" r:id="rId5"/>
    <p:sldMasterId id="2147483663" r:id="rId6"/>
    <p:sldMasterId id="2147483676" r:id="rId7"/>
  </p:sldMasterIdLst>
  <p:notesMasterIdLst>
    <p:notesMasterId r:id="rId25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5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Helvetica Neue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4" roundtripDataSignature="AMtx7milWQm8O2Dh2v3X7MeUVIWsAvkG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7FBB2-252A-46BC-55AB-3BB431368A34}" v="1" dt="2020-09-07T11:28:16.842"/>
  </p1510:revLst>
</p1510:revInfo>
</file>

<file path=ppt/tableStyles.xml><?xml version="1.0" encoding="utf-8"?>
<a:tblStyleLst xmlns:a="http://schemas.openxmlformats.org/drawingml/2006/main" def="{2E1BC7E4-2B4E-411B-B54F-9CE23301B621}">
  <a:tblStyle styleId="{2E1BC7E4-2B4E-411B-B54F-9CE23301B6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7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1.fntdata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customschemas.google.com/relationships/presentationmetadata" Target="meta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8" name="Google Shape;2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5" name="Google Shape;3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2416969" y="1151930"/>
            <a:ext cx="7358063" cy="232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2416969" y="3545086"/>
            <a:ext cx="7358063" cy="79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0"/>
              <a:buFont typeface="Arial"/>
              <a:buNone/>
              <a:defRPr sz="2600" b="0" i="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0"/>
              <a:buFont typeface="Arial"/>
              <a:buNone/>
              <a:defRPr sz="2600" b="0" i="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0"/>
              <a:buFont typeface="Arial"/>
              <a:buNone/>
              <a:defRPr sz="2600" b="0" i="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0"/>
              <a:buFont typeface="Arial"/>
              <a:buNone/>
              <a:defRPr sz="2600" b="0" i="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0"/>
              <a:buFont typeface="Arial"/>
              <a:buNone/>
              <a:defRPr sz="2600" b="0" i="0"/>
            </a:lvl5pPr>
            <a:lvl6pPr marL="2743200" lvl="5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315791" cy="31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1"/>
          <p:cNvSpPr>
            <a:spLocks noGrp="1"/>
          </p:cNvSpPr>
          <p:nvPr>
            <p:ph type="pic" idx="2"/>
          </p:nvPr>
        </p:nvSpPr>
        <p:spPr>
          <a:xfrm>
            <a:off x="2664531" y="203273"/>
            <a:ext cx="6858002" cy="4574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7" name="Google Shape;107;p41"/>
          <p:cNvSpPr txBox="1">
            <a:spLocks noGrp="1"/>
          </p:cNvSpPr>
          <p:nvPr>
            <p:ph type="title"/>
          </p:nvPr>
        </p:nvSpPr>
        <p:spPr>
          <a:xfrm>
            <a:off x="2416969" y="4723805"/>
            <a:ext cx="7358063" cy="100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1"/>
          <p:cNvSpPr txBox="1">
            <a:spLocks noGrp="1"/>
          </p:cNvSpPr>
          <p:nvPr>
            <p:ph type="body" idx="1"/>
          </p:nvPr>
        </p:nvSpPr>
        <p:spPr>
          <a:xfrm>
            <a:off x="2416969" y="5732859"/>
            <a:ext cx="7358063" cy="79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0"/>
              <a:buFont typeface="Arial"/>
              <a:buNone/>
              <a:defRPr sz="2600" b="0" i="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0"/>
              <a:buFont typeface="Arial"/>
              <a:buNone/>
              <a:defRPr sz="2600" b="0" i="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0"/>
              <a:buFont typeface="Arial"/>
              <a:buNone/>
              <a:defRPr sz="2600" b="0" i="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0"/>
              <a:buFont typeface="Arial"/>
              <a:buNone/>
              <a:defRPr sz="2600" b="0" i="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0"/>
              <a:buFont typeface="Arial"/>
              <a:buNone/>
              <a:defRPr sz="2600" b="0" i="0"/>
            </a:lvl5pPr>
            <a:lvl6pPr marL="2743200" lvl="5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41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315791" cy="31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re">
  <p:cSld name="Title - Centr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2"/>
          <p:cNvSpPr txBox="1">
            <a:spLocks noGrp="1"/>
          </p:cNvSpPr>
          <p:nvPr>
            <p:ph type="title"/>
          </p:nvPr>
        </p:nvSpPr>
        <p:spPr>
          <a:xfrm>
            <a:off x="2416969" y="2268141"/>
            <a:ext cx="7358063" cy="232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2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315791" cy="31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3"/>
          <p:cNvSpPr>
            <a:spLocks noGrp="1"/>
          </p:cNvSpPr>
          <p:nvPr>
            <p:ph type="pic" idx="2"/>
          </p:nvPr>
        </p:nvSpPr>
        <p:spPr>
          <a:xfrm>
            <a:off x="3115717" y="431602"/>
            <a:ext cx="8719841" cy="581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5" name="Google Shape;115;p43"/>
          <p:cNvSpPr txBox="1">
            <a:spLocks noGrp="1"/>
          </p:cNvSpPr>
          <p:nvPr>
            <p:ph type="title"/>
          </p:nvPr>
        </p:nvSpPr>
        <p:spPr>
          <a:xfrm>
            <a:off x="2193727" y="446484"/>
            <a:ext cx="3750469" cy="280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 b="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3"/>
          <p:cNvSpPr txBox="1">
            <a:spLocks noGrp="1"/>
          </p:cNvSpPr>
          <p:nvPr>
            <p:ph type="body" idx="1"/>
          </p:nvPr>
        </p:nvSpPr>
        <p:spPr>
          <a:xfrm>
            <a:off x="2193727" y="3321844"/>
            <a:ext cx="3750469" cy="289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0"/>
              <a:buFont typeface="Arial"/>
              <a:buNone/>
              <a:defRPr sz="2600" b="0" i="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0"/>
              <a:buFont typeface="Arial"/>
              <a:buNone/>
              <a:defRPr sz="2600" b="0" i="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0"/>
              <a:buFont typeface="Arial"/>
              <a:buNone/>
              <a:defRPr sz="2600" b="0" i="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0"/>
              <a:buFont typeface="Arial"/>
              <a:buNone/>
              <a:defRPr sz="2600" b="0" i="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0"/>
              <a:buFont typeface="Arial"/>
              <a:buNone/>
              <a:defRPr sz="2600" b="0" i="0"/>
            </a:lvl5pPr>
            <a:lvl6pPr marL="2743200" lvl="5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3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315791" cy="31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4"/>
          <p:cNvSpPr txBox="1">
            <a:spLocks noGrp="1"/>
          </p:cNvSpPr>
          <p:nvPr>
            <p:ph type="title"/>
          </p:nvPr>
        </p:nvSpPr>
        <p:spPr>
          <a:xfrm>
            <a:off x="2193727" y="178594"/>
            <a:ext cx="7804547" cy="151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4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315791" cy="31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5"/>
          <p:cNvSpPr txBox="1">
            <a:spLocks noGrp="1"/>
          </p:cNvSpPr>
          <p:nvPr>
            <p:ph type="title"/>
          </p:nvPr>
        </p:nvSpPr>
        <p:spPr>
          <a:xfrm>
            <a:off x="2193727" y="178594"/>
            <a:ext cx="7804547" cy="151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5"/>
          <p:cNvSpPr txBox="1">
            <a:spLocks noGrp="1"/>
          </p:cNvSpPr>
          <p:nvPr>
            <p:ph type="body" idx="1"/>
          </p:nvPr>
        </p:nvSpPr>
        <p:spPr>
          <a:xfrm>
            <a:off x="2193727" y="1821656"/>
            <a:ext cx="7804547" cy="4420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lvl="0" indent="-43116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b="0" i="0"/>
            </a:lvl1pPr>
            <a:lvl2pPr marL="914400" lvl="1" indent="-43116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b="0" i="0"/>
            </a:lvl2pPr>
            <a:lvl3pPr marL="1371600" lvl="2" indent="-431164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b="0" i="0"/>
            </a:lvl3pPr>
            <a:lvl4pPr marL="1828800" lvl="3" indent="-431164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b="0" i="0"/>
            </a:lvl4pPr>
            <a:lvl5pPr marL="2286000" lvl="4" indent="-431164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b="0" i="0"/>
            </a:lvl5pPr>
            <a:lvl6pPr marL="2743200" lvl="5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45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315791" cy="31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6"/>
          <p:cNvSpPr>
            <a:spLocks noGrp="1"/>
          </p:cNvSpPr>
          <p:nvPr>
            <p:ph type="pic" idx="2"/>
          </p:nvPr>
        </p:nvSpPr>
        <p:spPr>
          <a:xfrm>
            <a:off x="4397127" y="1818679"/>
            <a:ext cx="6630294" cy="4420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7" name="Google Shape;127;p46"/>
          <p:cNvSpPr txBox="1">
            <a:spLocks noGrp="1"/>
          </p:cNvSpPr>
          <p:nvPr>
            <p:ph type="title"/>
          </p:nvPr>
        </p:nvSpPr>
        <p:spPr>
          <a:xfrm>
            <a:off x="2193727" y="178594"/>
            <a:ext cx="7804547" cy="151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b="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6"/>
          <p:cNvSpPr txBox="1">
            <a:spLocks noGrp="1"/>
          </p:cNvSpPr>
          <p:nvPr>
            <p:ph type="body" idx="1"/>
          </p:nvPr>
        </p:nvSpPr>
        <p:spPr>
          <a:xfrm>
            <a:off x="2193727" y="1821656"/>
            <a:ext cx="3750469" cy="4420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lvl="0" indent="-403542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755"/>
              <a:buFont typeface="Arial"/>
              <a:buChar char="•"/>
              <a:defRPr sz="1900" b="0" i="0"/>
            </a:lvl1pPr>
            <a:lvl2pPr marL="914400" lvl="1" indent="-403542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755"/>
              <a:buFont typeface="Arial"/>
              <a:buChar char="•"/>
              <a:defRPr sz="1900" b="0" i="0"/>
            </a:lvl2pPr>
            <a:lvl3pPr marL="1371600" lvl="2" indent="-403542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755"/>
              <a:buFont typeface="Arial"/>
              <a:buChar char="•"/>
              <a:defRPr sz="1900" b="0" i="0"/>
            </a:lvl3pPr>
            <a:lvl4pPr marL="1828800" lvl="3" indent="-403542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755"/>
              <a:buFont typeface="Arial"/>
              <a:buChar char="•"/>
              <a:defRPr sz="1900" b="0" i="0"/>
            </a:lvl4pPr>
            <a:lvl5pPr marL="2286000" lvl="4" indent="-403542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755"/>
              <a:buFont typeface="Arial"/>
              <a:buChar char="•"/>
              <a:defRPr sz="1900" b="0" i="0"/>
            </a:lvl5pPr>
            <a:lvl6pPr marL="2743200" lvl="5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46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315791" cy="31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7"/>
          <p:cNvSpPr txBox="1">
            <a:spLocks noGrp="1"/>
          </p:cNvSpPr>
          <p:nvPr>
            <p:ph type="body" idx="1"/>
          </p:nvPr>
        </p:nvSpPr>
        <p:spPr>
          <a:xfrm>
            <a:off x="2193727" y="892969"/>
            <a:ext cx="7804547" cy="507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lvl="0" indent="-43116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b="0" i="0"/>
            </a:lvl1pPr>
            <a:lvl2pPr marL="914400" lvl="1" indent="-43116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b="0" i="0"/>
            </a:lvl2pPr>
            <a:lvl3pPr marL="1371600" lvl="2" indent="-431164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b="0" i="0"/>
            </a:lvl3pPr>
            <a:lvl4pPr marL="1828800" lvl="3" indent="-431164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b="0" i="0"/>
            </a:lvl4pPr>
            <a:lvl5pPr marL="2286000" lvl="4" indent="-431164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b="0" i="0"/>
            </a:lvl5pPr>
            <a:lvl6pPr marL="2743200" lvl="5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47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315791" cy="31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8"/>
          <p:cNvSpPr>
            <a:spLocks noGrp="1"/>
          </p:cNvSpPr>
          <p:nvPr>
            <p:ph type="pic" idx="2"/>
          </p:nvPr>
        </p:nvSpPr>
        <p:spPr>
          <a:xfrm>
            <a:off x="6221016" y="3536156"/>
            <a:ext cx="4257245" cy="283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5" name="Google Shape;135;p48"/>
          <p:cNvSpPr>
            <a:spLocks noGrp="1"/>
          </p:cNvSpPr>
          <p:nvPr>
            <p:ph type="pic" idx="3"/>
          </p:nvPr>
        </p:nvSpPr>
        <p:spPr>
          <a:xfrm>
            <a:off x="6096000" y="625078"/>
            <a:ext cx="4125516" cy="275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6" name="Google Shape;136;p48"/>
          <p:cNvSpPr>
            <a:spLocks noGrp="1"/>
          </p:cNvSpPr>
          <p:nvPr>
            <p:ph type="pic" idx="4"/>
          </p:nvPr>
        </p:nvSpPr>
        <p:spPr>
          <a:xfrm>
            <a:off x="-145852" y="625078"/>
            <a:ext cx="8425160" cy="5616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7" name="Google Shape;137;p48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315791" cy="31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9"/>
          <p:cNvSpPr txBox="1">
            <a:spLocks noGrp="1"/>
          </p:cNvSpPr>
          <p:nvPr>
            <p:ph type="body" idx="1"/>
          </p:nvPr>
        </p:nvSpPr>
        <p:spPr>
          <a:xfrm>
            <a:off x="2416969" y="4473773"/>
            <a:ext cx="7358063" cy="39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0"/>
              <a:buFont typeface="Arial"/>
              <a:buNone/>
              <a:defRPr sz="1600" b="0" i="0"/>
            </a:lvl1pPr>
            <a:lvl2pPr marL="914400" lvl="1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9"/>
          <p:cNvSpPr txBox="1">
            <a:spLocks noGrp="1"/>
          </p:cNvSpPr>
          <p:nvPr>
            <p:ph type="body" idx="2"/>
          </p:nvPr>
        </p:nvSpPr>
        <p:spPr>
          <a:xfrm>
            <a:off x="2416969" y="2965583"/>
            <a:ext cx="7358063" cy="49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5"/>
              <a:buFont typeface="Arial"/>
              <a:buNone/>
              <a:defRPr sz="23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49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315791" cy="31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0"/>
          <p:cNvSpPr>
            <a:spLocks noGrp="1"/>
          </p:cNvSpPr>
          <p:nvPr>
            <p:ph type="pic" idx="2"/>
          </p:nvPr>
        </p:nvSpPr>
        <p:spPr>
          <a:xfrm>
            <a:off x="856135" y="0"/>
            <a:ext cx="10479732" cy="6991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4" name="Google Shape;144;p50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315791" cy="31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1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315791" cy="31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52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4" name="Google Shape;164;p5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5" name="Google Shape;165;p53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4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68" name="Google Shape;168;p5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9" name="Google Shape;169;p54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5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72" name="Google Shape;172;p55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76" name="Google Shape;176;p5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7" name="Google Shape;177;p56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78" name="Google Shape;178;p56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7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57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8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endParaRPr/>
          </a:p>
        </p:txBody>
      </p:sp>
      <p:sp>
        <p:nvSpPr>
          <p:cNvPr id="184" name="Google Shape;184;p58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85" name="Google Shape;185;p5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9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963084" y="821084"/>
            <a:ext cx="10003001" cy="51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636"/>
              </a:buClr>
              <a:buSzPts val="3400"/>
              <a:buFont typeface="Helvetica Neue"/>
              <a:buNone/>
              <a:defRPr sz="3400" b="0" i="0">
                <a:solidFill>
                  <a:srgbClr val="00763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1"/>
          </p:nvPr>
        </p:nvSpPr>
        <p:spPr>
          <a:xfrm>
            <a:off x="963083" y="1487489"/>
            <a:ext cx="8563668" cy="41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Char char="–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810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4191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3000"/>
              <a:buChar char="•"/>
              <a:defRPr/>
            </a:lvl7pPr>
            <a:lvl8pPr marL="3657600" lvl="7" indent="-4191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3000"/>
              <a:buChar char="•"/>
              <a:defRPr/>
            </a:lvl8pPr>
            <a:lvl9pPr marL="4114800" lvl="8" indent="-4191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30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/>
          <p:nvPr/>
        </p:nvSpPr>
        <p:spPr>
          <a:xfrm>
            <a:off x="10780889" y="-1377"/>
            <a:ext cx="1411111" cy="6860755"/>
          </a:xfrm>
          <a:prstGeom prst="rect">
            <a:avLst/>
          </a:prstGeom>
          <a:solidFill>
            <a:srgbClr val="00763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3"/>
          <p:cNvSpPr txBox="1">
            <a:spLocks noGrp="1"/>
          </p:cNvSpPr>
          <p:nvPr>
            <p:ph type="sldNum" idx="12"/>
          </p:nvPr>
        </p:nvSpPr>
        <p:spPr>
          <a:xfrm>
            <a:off x="11270570" y="458820"/>
            <a:ext cx="147313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title"/>
          </p:nvPr>
        </p:nvSpPr>
        <p:spPr>
          <a:xfrm>
            <a:off x="2193727" y="178594"/>
            <a:ext cx="7804547" cy="151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2193727" y="1821656"/>
            <a:ext cx="7804547" cy="4420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L="457200" marR="0" lvl="0" indent="-43116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16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164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164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164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164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31164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31164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3116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315791" cy="31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"/>
          <p:cNvSpPr txBox="1">
            <a:spLocks noGrp="1"/>
          </p:cNvSpPr>
          <p:nvPr>
            <p:ph type="subTitle" idx="1"/>
          </p:nvPr>
        </p:nvSpPr>
        <p:spPr>
          <a:xfrm>
            <a:off x="2351316" y="5347497"/>
            <a:ext cx="9144000" cy="461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solidFill>
                  <a:schemeClr val="lt1"/>
                </a:solidFill>
              </a:rPr>
              <a:t>STRATEGISK AGENDA </a:t>
            </a:r>
            <a:endParaRPr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"/>
          <p:cNvSpPr txBox="1">
            <a:spLocks noGrp="1"/>
          </p:cNvSpPr>
          <p:nvPr>
            <p:ph type="title"/>
          </p:nvPr>
        </p:nvSpPr>
        <p:spPr>
          <a:xfrm>
            <a:off x="1783976" y="1008000"/>
            <a:ext cx="935915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/>
              <a:t>AVTAL I ALLA LED INNEHÅLLER KRAV OCH UPPFÖLJNING PÅ DE SEX SPELREGLERNA</a:t>
            </a:r>
            <a:endParaRPr sz="1800" b="1"/>
          </a:p>
        </p:txBody>
      </p:sp>
      <p:sp>
        <p:nvSpPr>
          <p:cNvPr id="262" name="Google Shape;262;p10"/>
          <p:cNvSpPr txBox="1">
            <a:spLocks noGrp="1"/>
          </p:cNvSpPr>
          <p:nvPr>
            <p:ph type="body" idx="1"/>
          </p:nvPr>
        </p:nvSpPr>
        <p:spPr>
          <a:xfrm>
            <a:off x="1783977" y="1841651"/>
            <a:ext cx="9359152" cy="285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err="1"/>
              <a:t>Tydliga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transparenta</a:t>
            </a:r>
            <a:r>
              <a:rPr lang="en-US" sz="1800" dirty="0"/>
              <a:t> </a:t>
            </a:r>
            <a:r>
              <a:rPr lang="en-US" sz="1800" dirty="0" err="1"/>
              <a:t>krav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alla</a:t>
            </a:r>
            <a:r>
              <a:rPr lang="en-US" sz="1800" dirty="0"/>
              <a:t> led, </a:t>
            </a:r>
            <a:r>
              <a:rPr lang="en-US" sz="1800" dirty="0" err="1"/>
              <a:t>exempelvis</a:t>
            </a:r>
            <a:r>
              <a:rPr lang="en-US" sz="1800" dirty="0"/>
              <a:t> </a:t>
            </a:r>
            <a:r>
              <a:rPr lang="en-US" sz="1800" dirty="0" err="1"/>
              <a:t>marktilldelning</a:t>
            </a:r>
            <a:r>
              <a:rPr lang="en-US" sz="1800" dirty="0"/>
              <a:t>, </a:t>
            </a:r>
            <a:r>
              <a:rPr lang="en-US" sz="1800" dirty="0" err="1"/>
              <a:t>beställning</a:t>
            </a:r>
            <a:r>
              <a:rPr lang="en-US" sz="1800" dirty="0"/>
              <a:t>/</a:t>
            </a:r>
            <a:r>
              <a:rPr lang="en-US" sz="1800" dirty="0" err="1"/>
              <a:t>upphandling</a:t>
            </a:r>
            <a:r>
              <a:rPr lang="en-US" sz="1800" dirty="0"/>
              <a:t>, </a:t>
            </a:r>
            <a:r>
              <a:rPr lang="en-US" sz="1800" dirty="0" err="1"/>
              <a:t>finansiering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försäkring</a:t>
            </a:r>
            <a:r>
              <a:rPr lang="en-US" sz="1800" dirty="0"/>
              <a:t>. </a:t>
            </a:r>
            <a:r>
              <a:rPr lang="en-US" sz="1800" dirty="0" err="1"/>
              <a:t>Detta</a:t>
            </a:r>
            <a:r>
              <a:rPr lang="en-US" sz="1800" dirty="0"/>
              <a:t> ligger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linje</a:t>
            </a:r>
            <a:r>
              <a:rPr lang="en-US" sz="1800" dirty="0"/>
              <a:t> med </a:t>
            </a:r>
            <a:r>
              <a:rPr lang="en-US" sz="1800" dirty="0" err="1"/>
              <a:t>ambitionen</a:t>
            </a:r>
            <a:r>
              <a:rPr lang="en-US" sz="1800" dirty="0"/>
              <a:t> om </a:t>
            </a:r>
            <a:r>
              <a:rPr lang="en-US" sz="1800" dirty="0" err="1"/>
              <a:t>noll</a:t>
            </a:r>
            <a:r>
              <a:rPr lang="en-US" sz="1800" dirty="0"/>
              <a:t> </a:t>
            </a:r>
            <a:r>
              <a:rPr lang="en-US" sz="1800" dirty="0" err="1"/>
              <a:t>fusk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schyssta</a:t>
            </a:r>
            <a:r>
              <a:rPr lang="en-US" sz="1800" dirty="0"/>
              <a:t> </a:t>
            </a:r>
            <a:r>
              <a:rPr lang="en-US" sz="1800" dirty="0" err="1"/>
              <a:t>villkor</a:t>
            </a:r>
            <a:r>
              <a:rPr lang="en-US" sz="1800" dirty="0"/>
              <a:t>. </a:t>
            </a:r>
            <a:endParaRPr dirty="0"/>
          </a:p>
          <a:p>
            <a:r>
              <a:rPr lang="en-US" sz="1800" dirty="0" err="1"/>
              <a:t>Alla</a:t>
            </a:r>
            <a:r>
              <a:rPr lang="en-US" sz="1800" dirty="0"/>
              <a:t> </a:t>
            </a:r>
            <a:r>
              <a:rPr lang="en-US" sz="1800" dirty="0" err="1"/>
              <a:t>aktörer</a:t>
            </a:r>
            <a:r>
              <a:rPr lang="en-US" sz="1800" dirty="0"/>
              <a:t> </a:t>
            </a:r>
            <a:r>
              <a:rPr lang="en-US" sz="1800" dirty="0" err="1"/>
              <a:t>säkerställer</a:t>
            </a:r>
            <a:r>
              <a:rPr lang="en-US" sz="1800" dirty="0"/>
              <a:t> </a:t>
            </a:r>
            <a:r>
              <a:rPr lang="en-US" sz="1800" dirty="0" err="1"/>
              <a:t>transparens</a:t>
            </a:r>
            <a:r>
              <a:rPr lang="en-US" sz="1800" dirty="0"/>
              <a:t>, </a:t>
            </a:r>
            <a:r>
              <a:rPr lang="en-US" sz="1800" dirty="0" err="1"/>
              <a:t>förutsägbarhet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helhetsperspektiv</a:t>
            </a:r>
            <a:r>
              <a:rPr lang="en-US" sz="1800" dirty="0"/>
              <a:t>. </a:t>
            </a:r>
            <a:r>
              <a:rPr lang="en-US" sz="1800" dirty="0" err="1"/>
              <a:t>Alla</a:t>
            </a:r>
            <a:r>
              <a:rPr lang="en-US" sz="1800" dirty="0"/>
              <a:t> </a:t>
            </a:r>
            <a:r>
              <a:rPr lang="en-US" sz="1800" dirty="0" err="1"/>
              <a:t>agerar</a:t>
            </a:r>
            <a:r>
              <a:rPr lang="en-US" sz="1800" dirty="0"/>
              <a:t> </a:t>
            </a:r>
            <a:r>
              <a:rPr lang="en-US" sz="1800" dirty="0" err="1"/>
              <a:t>proaktivt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offensivt</a:t>
            </a:r>
            <a:r>
              <a:rPr lang="en-US" sz="1800" dirty="0"/>
              <a:t> </a:t>
            </a:r>
            <a:r>
              <a:rPr lang="en-US" sz="1800" dirty="0" err="1"/>
              <a:t>så</a:t>
            </a:r>
            <a:r>
              <a:rPr lang="en-US" sz="1800" dirty="0"/>
              <a:t> </a:t>
            </a:r>
            <a:r>
              <a:rPr lang="en-US" sz="1800" dirty="0" err="1"/>
              <a:t>att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sund</a:t>
            </a:r>
            <a:r>
              <a:rPr lang="en-US" sz="1800" dirty="0"/>
              <a:t> </a:t>
            </a:r>
            <a:r>
              <a:rPr lang="en-US" sz="1800" dirty="0" err="1"/>
              <a:t>konkurrens</a:t>
            </a:r>
            <a:r>
              <a:rPr lang="en-US" sz="1800" dirty="0"/>
              <a:t> </a:t>
            </a:r>
            <a:r>
              <a:rPr lang="en-US" sz="1800" dirty="0" err="1"/>
              <a:t>säkerställs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alla</a:t>
            </a:r>
            <a:r>
              <a:rPr lang="en-US" sz="1800" dirty="0"/>
              <a:t> led </a:t>
            </a:r>
            <a:endParaRPr dirty="0"/>
          </a:p>
          <a:p>
            <a:r>
              <a:rPr lang="en-US" sz="1800" dirty="0" err="1"/>
              <a:t>Offentliga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privata</a:t>
            </a:r>
            <a:r>
              <a:rPr lang="en-US" sz="1800" dirty="0"/>
              <a:t> </a:t>
            </a:r>
            <a:r>
              <a:rPr lang="en-US" sz="1800" dirty="0" err="1"/>
              <a:t>projekt</a:t>
            </a:r>
            <a:r>
              <a:rPr lang="en-US" sz="1800" dirty="0"/>
              <a:t> har </a:t>
            </a:r>
            <a:r>
              <a:rPr lang="en-US" sz="1800" dirty="0" err="1"/>
              <a:t>rimliga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rättvisa</a:t>
            </a:r>
            <a:r>
              <a:rPr lang="en-US" sz="1800" dirty="0"/>
              <a:t> </a:t>
            </a:r>
            <a:r>
              <a:rPr lang="en-US" sz="1800" dirty="0" err="1"/>
              <a:t>förutsättningar</a:t>
            </a:r>
            <a:r>
              <a:rPr lang="en-US" sz="1800" dirty="0"/>
              <a:t> </a:t>
            </a:r>
            <a:r>
              <a:rPr lang="en-US" sz="1800" dirty="0" err="1"/>
              <a:t>avseende</a:t>
            </a:r>
            <a:r>
              <a:rPr lang="en-US" sz="1800" dirty="0"/>
              <a:t> </a:t>
            </a:r>
            <a:r>
              <a:rPr lang="en-US" sz="1800" dirty="0" err="1"/>
              <a:t>projekt</a:t>
            </a:r>
            <a:r>
              <a:rPr lang="en-US" sz="1800" dirty="0"/>
              <a:t>-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tidplanering</a:t>
            </a:r>
            <a:r>
              <a:rPr lang="en-US" sz="1800" dirty="0"/>
              <a:t> </a:t>
            </a:r>
            <a:endParaRPr dirty="0"/>
          </a:p>
          <a:p>
            <a:pPr marL="387350" indent="-285750">
              <a:buSzPct val="100000"/>
            </a:pPr>
            <a:r>
              <a:rPr lang="en-US" sz="1800" dirty="0" err="1"/>
              <a:t>Beställaren</a:t>
            </a:r>
            <a:r>
              <a:rPr lang="en-US" sz="1800" dirty="0"/>
              <a:t> </a:t>
            </a:r>
            <a:r>
              <a:rPr lang="en-US" sz="1800" dirty="0" err="1"/>
              <a:t>kontrollerar</a:t>
            </a:r>
            <a:r>
              <a:rPr lang="en-US" sz="1800" dirty="0"/>
              <a:t> </a:t>
            </a:r>
            <a:r>
              <a:rPr lang="en-US" sz="1800" dirty="0" err="1"/>
              <a:t>att</a:t>
            </a:r>
            <a:r>
              <a:rPr lang="en-US" sz="1800" dirty="0"/>
              <a:t> </a:t>
            </a:r>
            <a:r>
              <a:rPr lang="en-US" sz="1800" dirty="0" err="1"/>
              <a:t>kontraktsefterlevnad</a:t>
            </a:r>
            <a:r>
              <a:rPr lang="en-US" sz="1800" dirty="0"/>
              <a:t> </a:t>
            </a:r>
            <a:r>
              <a:rPr lang="en-US" sz="1800" dirty="0" err="1"/>
              <a:t>sker</a:t>
            </a:r>
            <a:r>
              <a:rPr lang="en-US" sz="1800" dirty="0"/>
              <a:t> under </a:t>
            </a:r>
            <a:r>
              <a:rPr lang="en-US" sz="1800" dirty="0" err="1"/>
              <a:t>hela</a:t>
            </a:r>
            <a:r>
              <a:rPr lang="en-US" sz="1800" dirty="0"/>
              <a:t> </a:t>
            </a:r>
            <a:r>
              <a:rPr lang="en-US" sz="1800" dirty="0" err="1"/>
              <a:t>byggprocessen</a:t>
            </a:r>
            <a:r>
              <a:rPr lang="en-US" sz="2000" dirty="0"/>
              <a:t> </a:t>
            </a:r>
            <a:endParaRPr dirty="0"/>
          </a:p>
        </p:txBody>
      </p:sp>
      <p:pic>
        <p:nvPicPr>
          <p:cNvPr id="263" name="Google Shape;2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594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0"/>
          <p:cNvSpPr/>
          <p:nvPr/>
        </p:nvSpPr>
        <p:spPr>
          <a:xfrm rot="-5400000">
            <a:off x="-2914650" y="2914650"/>
            <a:ext cx="6858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SPELREGEL 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0"/>
          <p:cNvSpPr/>
          <p:nvPr/>
        </p:nvSpPr>
        <p:spPr>
          <a:xfrm>
            <a:off x="1855694" y="5118016"/>
            <a:ext cx="9131854" cy="1245461"/>
          </a:xfrm>
          <a:prstGeom prst="rect">
            <a:avLst/>
          </a:prstGeom>
          <a:solidFill>
            <a:srgbClr val="A71767"/>
          </a:solidFill>
          <a:ln w="9525" cap="flat" cmpd="sng">
            <a:solidFill>
              <a:srgbClr val="8296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Den 7:e regeln är att alla aktörer har och ger förutsättningar för, ställer krav på och följer upp att de sex föregående spelreglerna följs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"/>
          <p:cNvSpPr/>
          <p:nvPr/>
        </p:nvSpPr>
        <p:spPr>
          <a:xfrm rot="-5400000">
            <a:off x="-2902032" y="2914650"/>
            <a:ext cx="6858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SAMVERKAN FÖR SUND KONKURRENS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" y="114300"/>
            <a:ext cx="10287000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"/>
          <p:cNvSpPr/>
          <p:nvPr/>
        </p:nvSpPr>
        <p:spPr>
          <a:xfrm>
            <a:off x="1779258" y="1818187"/>
            <a:ext cx="9390766" cy="436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8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 </a:t>
            </a:r>
            <a:r>
              <a:rPr lang="en-US" sz="18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samverkar</a:t>
            </a:r>
            <a:r>
              <a:rPr lang="en-US" sz="18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för</a:t>
            </a:r>
            <a:r>
              <a:rPr lang="en-US" sz="18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</a:t>
            </a:r>
            <a:endParaRPr sz="18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8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4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och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omkring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branschen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har den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kunskap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och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kompetens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behövs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för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motarbeta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osund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konkurrens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463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Slutkunder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och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beställare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värdekedjan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har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kunskap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om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vikten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skapa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rätta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förutsättningarna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när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det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gäller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 ex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tidplaner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priser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arbetsmiljö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säkerhet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och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arbetsvillkor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463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Kunskap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och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attityder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kring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sunda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affärer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självsanerar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branschen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från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oseriösa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och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kriminella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aktörer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277" name="Google Shape;277;p12"/>
          <p:cNvSpPr/>
          <p:nvPr/>
        </p:nvSpPr>
        <p:spPr>
          <a:xfrm>
            <a:off x="1779258" y="1280474"/>
            <a:ext cx="5078742" cy="60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KUNSKAP OCH KOMPETENS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594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"/>
          <p:cNvSpPr/>
          <p:nvPr/>
        </p:nvSpPr>
        <p:spPr>
          <a:xfrm rot="-5400000">
            <a:off x="-2899266" y="3124833"/>
            <a:ext cx="6858000" cy="60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FOKUSOMRÅDEN FÖR SAMVERKAN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/>
          <p:nvPr/>
        </p:nvSpPr>
        <p:spPr>
          <a:xfrm>
            <a:off x="1779258" y="1866390"/>
            <a:ext cx="9390766" cy="436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 samverkar för att</a:t>
            </a:r>
            <a:endParaRPr sz="18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8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9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Regler och lagar ska vara lätta att tillämpa och följa upp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975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Metoder och verktyg finns på plats för att göra kontroller av att det går rätt till på arbetsplatsen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975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Alla aktörer bedriver systematisk kontroll och uppföljning av egen verksamhet och av underleverantörer </a:t>
            </a:r>
            <a:endParaRPr/>
          </a:p>
          <a:p>
            <a:pPr marL="53975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Alla aktörer i värdekedjan har och tar ansvar för att inte göra affärer med oseriösa aktörer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3"/>
          <p:cNvSpPr/>
          <p:nvPr/>
        </p:nvSpPr>
        <p:spPr>
          <a:xfrm>
            <a:off x="1779258" y="1280474"/>
            <a:ext cx="5078742" cy="60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REGELEFTERLEVNAD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594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3"/>
          <p:cNvSpPr/>
          <p:nvPr/>
        </p:nvSpPr>
        <p:spPr>
          <a:xfrm rot="-5400000">
            <a:off x="-2899266" y="3124833"/>
            <a:ext cx="6858000" cy="60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FOKUSOMRÅDEN FÖR SAMVERKAN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"/>
          <p:cNvSpPr/>
          <p:nvPr/>
        </p:nvSpPr>
        <p:spPr>
          <a:xfrm>
            <a:off x="1779257" y="1866390"/>
            <a:ext cx="9622751" cy="436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 samverkar för att</a:t>
            </a:r>
            <a:endParaRPr sz="18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8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9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Aktörerna i projekt tillsammans genomför riskanalyser kopplat till sund konkurrens och hållbart byggande </a:t>
            </a:r>
            <a:endParaRPr/>
          </a:p>
          <a:p>
            <a:pPr marL="53975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Skapa förutsättningar för att projekt är effektiva som helhet och inte som “isolerade öar”</a:t>
            </a:r>
            <a:endParaRPr/>
          </a:p>
          <a:p>
            <a:pPr marL="53975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 som medarbetare oavsett roll känner stöd från varandra när vi jobbar för sund konkurrens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975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Våra spelregler följs och problem löses tillsammans där det behövs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4"/>
          <p:cNvSpPr/>
          <p:nvPr/>
        </p:nvSpPr>
        <p:spPr>
          <a:xfrm>
            <a:off x="1779258" y="1280474"/>
            <a:ext cx="5078742" cy="60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ANSVARSTAGANDE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594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4"/>
          <p:cNvSpPr/>
          <p:nvPr/>
        </p:nvSpPr>
        <p:spPr>
          <a:xfrm rot="-5400000">
            <a:off x="-2899266" y="3124833"/>
            <a:ext cx="6858000" cy="60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FOKUSOMRÅDEN FÖR SAMVERKAN 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4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5"/>
          <p:cNvSpPr txBox="1">
            <a:spLocks noGrp="1"/>
          </p:cNvSpPr>
          <p:nvPr>
            <p:ph type="title"/>
          </p:nvPr>
        </p:nvSpPr>
        <p:spPr>
          <a:xfrm>
            <a:off x="1743684" y="838955"/>
            <a:ext cx="99548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4400"/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 SPELREGLER - FÖR ATT SKAPA EN HÅLLBAR OCH ATTRAKTIV BRANSCH</a:t>
            </a:r>
            <a:b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Sund konkurrens bygger på principen ”rätt från mig”. </a:t>
            </a:r>
            <a:b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 i och omkring bygg- och anläggningsbranschen tar ansvar för:  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 txBox="1">
            <a:spLocks noGrp="1"/>
          </p:cNvSpPr>
          <p:nvPr>
            <p:ph type="body" idx="1"/>
          </p:nvPr>
        </p:nvSpPr>
        <p:spPr>
          <a:xfrm>
            <a:off x="1743684" y="2164518"/>
            <a:ext cx="10254894" cy="41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Säker arbetsmiljö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Schyssta arbetsvillkor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Rätt kompetens för jobbet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Respekt och likabehandling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Ordning och reda i alla led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Tydliga lagar och regler, samt uppföljning och sanktioner vid lag- och regelbrott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7. Avtal i alla led innehåller krav på, och uppföljning av de sex föregående spelreglerna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7415" y="1623917"/>
            <a:ext cx="8922110" cy="4417602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6"/>
          <p:cNvSpPr txBox="1">
            <a:spLocks noGrp="1"/>
          </p:cNvSpPr>
          <p:nvPr>
            <p:ph type="title"/>
          </p:nvPr>
        </p:nvSpPr>
        <p:spPr>
          <a:xfrm>
            <a:off x="1047800" y="383371"/>
            <a:ext cx="10096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I VÅRT GEMENSAMMA ARBETE FÖR SUND KONKURRENS BIDRAR VI TILL FLERA MÅL I AGENDA 2030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E98B281-3DAE-40DD-8E6D-938133D38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594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"/>
          <p:cNvSpPr txBox="1">
            <a:spLocks noGrp="1"/>
          </p:cNvSpPr>
          <p:nvPr>
            <p:ph type="title"/>
          </p:nvPr>
        </p:nvSpPr>
        <p:spPr>
          <a:xfrm>
            <a:off x="1782083" y="1264528"/>
            <a:ext cx="84428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 dirty="0"/>
              <a:t>SUND KONKURRENS – EN FÖRUTSÄTTNING FÖR ETT HÅLLBART SAMHÄLLSBYGGE I VÄRLDSKLASS</a:t>
            </a:r>
            <a:endParaRPr sz="1800" b="1" dirty="0"/>
          </a:p>
        </p:txBody>
      </p:sp>
      <p:sp>
        <p:nvSpPr>
          <p:cNvPr id="200" name="Google Shape;200;p2"/>
          <p:cNvSpPr txBox="1">
            <a:spLocks noGrp="1"/>
          </p:cNvSpPr>
          <p:nvPr>
            <p:ph type="body" idx="1"/>
          </p:nvPr>
        </p:nvSpPr>
        <p:spPr>
          <a:xfrm>
            <a:off x="1782082" y="2007995"/>
            <a:ext cx="8581123" cy="317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 b="1" dirty="0" err="1">
                <a:solidFill>
                  <a:schemeClr val="dk1"/>
                </a:solidFill>
              </a:rPr>
              <a:t>Sund</a:t>
            </a:r>
            <a:r>
              <a:rPr lang="en-US" sz="1800" b="1" dirty="0">
                <a:solidFill>
                  <a:schemeClr val="dk1"/>
                </a:solidFill>
              </a:rPr>
              <a:t> </a:t>
            </a:r>
            <a:r>
              <a:rPr lang="en-US" sz="1800" b="1" dirty="0" err="1">
                <a:solidFill>
                  <a:schemeClr val="dk1"/>
                </a:solidFill>
              </a:rPr>
              <a:t>konkurrens</a:t>
            </a:r>
            <a:r>
              <a:rPr lang="en-US" sz="1800" b="1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bygg</a:t>
            </a:r>
            <a:r>
              <a:rPr lang="en-US" sz="1800" dirty="0">
                <a:solidFill>
                  <a:schemeClr val="dk1"/>
                </a:solidFill>
              </a:rPr>
              <a:t>- </a:t>
            </a:r>
            <a:r>
              <a:rPr lang="en-US" sz="1800" dirty="0" err="1">
                <a:solidFill>
                  <a:schemeClr val="dk1"/>
                </a:solidFill>
              </a:rPr>
              <a:t>och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anläggningsbranschen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betyder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att</a:t>
            </a:r>
            <a:r>
              <a:rPr lang="en-US" sz="1800" dirty="0">
                <a:solidFill>
                  <a:schemeClr val="dk1"/>
                </a:solidFill>
              </a:rPr>
              <a:t> inga </a:t>
            </a:r>
            <a:r>
              <a:rPr lang="en-US" sz="1800" dirty="0" err="1">
                <a:solidFill>
                  <a:schemeClr val="dk1"/>
                </a:solidFill>
              </a:rPr>
              <a:t>aktörer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får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konkurrensfördelar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genom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att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bryta</a:t>
            </a:r>
            <a:r>
              <a:rPr lang="en-US" sz="1800" dirty="0">
                <a:solidFill>
                  <a:schemeClr val="dk1"/>
                </a:solidFill>
              </a:rPr>
              <a:t> mot </a:t>
            </a:r>
            <a:r>
              <a:rPr lang="en-US" sz="1800" dirty="0" err="1">
                <a:solidFill>
                  <a:schemeClr val="dk1"/>
                </a:solidFill>
              </a:rPr>
              <a:t>lagar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och</a:t>
            </a:r>
            <a:r>
              <a:rPr lang="en-US" sz="1800" dirty="0">
                <a:solidFill>
                  <a:schemeClr val="dk1"/>
                </a:solidFill>
              </a:rPr>
              <a:t> de </a:t>
            </a:r>
            <a:r>
              <a:rPr lang="en-US" sz="1800" dirty="0" err="1">
                <a:solidFill>
                  <a:schemeClr val="dk1"/>
                </a:solidFill>
              </a:rPr>
              <a:t>gemensamma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spelregler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som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gäller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branschen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på</a:t>
            </a:r>
            <a:r>
              <a:rPr lang="en-US" sz="1800" dirty="0">
                <a:solidFill>
                  <a:schemeClr val="dk1"/>
                </a:solidFill>
              </a:rPr>
              <a:t> den </a:t>
            </a:r>
            <a:r>
              <a:rPr lang="en-US" sz="1800" dirty="0" err="1">
                <a:solidFill>
                  <a:schemeClr val="dk1"/>
                </a:solidFill>
              </a:rPr>
              <a:t>svenska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arbetsmarknaden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och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i</a:t>
            </a:r>
            <a:r>
              <a:rPr lang="en-US" sz="1800" dirty="0">
                <a:solidFill>
                  <a:schemeClr val="dk1"/>
                </a:solidFill>
              </a:rPr>
              <a:t> det </a:t>
            </a:r>
            <a:r>
              <a:rPr lang="en-US" sz="1800" dirty="0" err="1">
                <a:solidFill>
                  <a:schemeClr val="dk1"/>
                </a:solidFill>
              </a:rPr>
              <a:t>svenska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samhället</a:t>
            </a:r>
            <a:endParaRPr sz="1800" dirty="0">
              <a:solidFill>
                <a:schemeClr val="dk1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solidFill>
                  <a:schemeClr val="dk1"/>
                </a:solidFill>
              </a:rPr>
              <a:t>Vi har </a:t>
            </a:r>
            <a:r>
              <a:rPr lang="en-US" sz="1800" dirty="0" err="1">
                <a:solidFill>
                  <a:schemeClr val="dk1"/>
                </a:solidFill>
              </a:rPr>
              <a:t>en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gemensam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övertygelse</a:t>
            </a:r>
            <a:r>
              <a:rPr lang="en-US" sz="1800" dirty="0">
                <a:solidFill>
                  <a:schemeClr val="dk1"/>
                </a:solidFill>
              </a:rPr>
              <a:t> om </a:t>
            </a:r>
            <a:r>
              <a:rPr lang="en-US" sz="1800" dirty="0" err="1">
                <a:solidFill>
                  <a:schemeClr val="dk1"/>
                </a:solidFill>
              </a:rPr>
              <a:t>att</a:t>
            </a:r>
            <a:r>
              <a:rPr lang="en-US" sz="1800" dirty="0">
                <a:solidFill>
                  <a:schemeClr val="dk1"/>
                </a:solidFill>
              </a:rPr>
              <a:t> vi </a:t>
            </a:r>
            <a:r>
              <a:rPr lang="en-US" sz="1800" dirty="0" err="1">
                <a:solidFill>
                  <a:schemeClr val="dk1"/>
                </a:solidFill>
              </a:rPr>
              <a:t>kan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uppnå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sund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konkurrens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för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ett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hållbart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samhällsbygge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världsklass</a:t>
            </a:r>
            <a:r>
              <a:rPr lang="en-US" sz="1800" dirty="0">
                <a:solidFill>
                  <a:schemeClr val="dk1"/>
                </a:solidFill>
              </a:rPr>
              <a:t>. Detta </a:t>
            </a:r>
            <a:r>
              <a:rPr lang="en-US" sz="1800" dirty="0" err="1">
                <a:solidFill>
                  <a:schemeClr val="dk1"/>
                </a:solidFill>
              </a:rPr>
              <a:t>sker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genom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att</a:t>
            </a:r>
            <a:r>
              <a:rPr lang="en-US" sz="1800" dirty="0">
                <a:solidFill>
                  <a:schemeClr val="dk1"/>
                </a:solidFill>
              </a:rPr>
              <a:t> vi </a:t>
            </a:r>
            <a:r>
              <a:rPr lang="en-US" sz="1800" dirty="0" err="1">
                <a:solidFill>
                  <a:schemeClr val="dk1"/>
                </a:solidFill>
              </a:rPr>
              <a:t>vägleds</a:t>
            </a:r>
            <a:r>
              <a:rPr lang="en-US" sz="1800" dirty="0">
                <a:solidFill>
                  <a:schemeClr val="dk1"/>
                </a:solidFill>
              </a:rPr>
              <a:t> av </a:t>
            </a:r>
            <a:r>
              <a:rPr lang="en-US" sz="1800" dirty="0" err="1">
                <a:solidFill>
                  <a:schemeClr val="dk1"/>
                </a:solidFill>
              </a:rPr>
              <a:t>och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följer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våra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gemensamma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spelregler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samt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samarbetar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aktivt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kring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kunskap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kompetens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regelefterlevnad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och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ansvarsfrågor</a:t>
            </a:r>
            <a:r>
              <a:rPr lang="en-US" sz="1800" dirty="0">
                <a:solidFill>
                  <a:schemeClr val="dk1"/>
                </a:solidFill>
              </a:rPr>
              <a:t>. </a:t>
            </a:r>
            <a:r>
              <a:rPr lang="en-US" sz="1800" dirty="0" err="1">
                <a:solidFill>
                  <a:schemeClr val="dk1"/>
                </a:solidFill>
              </a:rPr>
              <a:t>På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så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sätt</a:t>
            </a:r>
            <a:r>
              <a:rPr lang="en-US" sz="1800" dirty="0">
                <a:solidFill>
                  <a:schemeClr val="dk1"/>
                </a:solidFill>
              </a:rPr>
              <a:t> ska vi </a:t>
            </a:r>
            <a:r>
              <a:rPr lang="en-US" sz="1800" dirty="0" err="1">
                <a:solidFill>
                  <a:schemeClr val="dk1"/>
                </a:solidFill>
              </a:rPr>
              <a:t>förädla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vår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bransch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och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arbeta</a:t>
            </a:r>
            <a:r>
              <a:rPr lang="en-US" sz="1800" dirty="0">
                <a:solidFill>
                  <a:schemeClr val="dk1"/>
                </a:solidFill>
              </a:rPr>
              <a:t> in </a:t>
            </a:r>
            <a:r>
              <a:rPr lang="en-US" sz="1800" dirty="0" err="1">
                <a:solidFill>
                  <a:schemeClr val="dk1"/>
                </a:solidFill>
              </a:rPr>
              <a:t>beteenden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attityder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värderingar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och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normer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som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gör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vår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bransch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attraktiv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sund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och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säker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över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tid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201" name="Google Shape;201;p2"/>
          <p:cNvSpPr/>
          <p:nvPr/>
        </p:nvSpPr>
        <p:spPr>
          <a:xfrm rot="-5400000">
            <a:off x="-2436695" y="3092887"/>
            <a:ext cx="5988162" cy="1004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DEFINITION, ÖVERTYGELSE  OCH SYFTE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4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"/>
          <p:cNvSpPr txBox="1">
            <a:spLocks noGrp="1"/>
          </p:cNvSpPr>
          <p:nvPr>
            <p:ph type="title"/>
          </p:nvPr>
        </p:nvSpPr>
        <p:spPr>
          <a:xfrm>
            <a:off x="1743684" y="838955"/>
            <a:ext cx="99548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4400"/>
              <a:buNone/>
            </a:pP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 SPELREGLER - FÖR ATT SKAPA EN HÅLLBAR OCH ATTRAKTIV BRANSCH</a:t>
            </a:r>
            <a:b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Sund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konkurrens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bygger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principen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”</a:t>
            </a:r>
            <a:r>
              <a:rPr lang="en-US" sz="1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rätt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från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mig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”. </a:t>
            </a:r>
            <a:b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 </a:t>
            </a:r>
            <a:r>
              <a:rPr lang="en-US" sz="1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och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omkring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bygg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och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anläggningsbranschen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tar </a:t>
            </a:r>
            <a:r>
              <a:rPr lang="en-US" sz="1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ansvar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för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b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body" idx="1"/>
          </p:nvPr>
        </p:nvSpPr>
        <p:spPr>
          <a:xfrm>
            <a:off x="1743684" y="2164518"/>
            <a:ext cx="10254894" cy="413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Säker arbetsmiljö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Schyssta arbetsvillkor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Rätt kompetens för jobbet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Respekt och likabehandling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Ordning och reda i alla led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Tydliga lagar och regler, samt uppföljning och sanktioner vid lag- och regelbrott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7. Avtal i alla led innehåller krav på, och uppföljning av de sex föregående spelreglerna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594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"/>
          <p:cNvSpPr txBox="1">
            <a:spLocks noGrp="1"/>
          </p:cNvSpPr>
          <p:nvPr>
            <p:ph type="title"/>
          </p:nvPr>
        </p:nvSpPr>
        <p:spPr>
          <a:xfrm>
            <a:off x="1780293" y="1007124"/>
            <a:ext cx="9546612" cy="49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/>
              <a:t>SÄKER ARBETSMILJÖ</a:t>
            </a:r>
            <a:endParaRPr sz="1800" b="1"/>
          </a:p>
        </p:txBody>
      </p:sp>
      <p:sp>
        <p:nvSpPr>
          <p:cNvPr id="215" name="Google Shape;215;p4"/>
          <p:cNvSpPr txBox="1">
            <a:spLocks noGrp="1"/>
          </p:cNvSpPr>
          <p:nvPr>
            <p:ph type="body" idx="1"/>
          </p:nvPr>
        </p:nvSpPr>
        <p:spPr>
          <a:xfrm>
            <a:off x="1780293" y="1623445"/>
            <a:ext cx="98456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err="1"/>
              <a:t>Ansvaret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arbetsmiljön</a:t>
            </a:r>
            <a:r>
              <a:rPr lang="en-US" sz="1800" dirty="0"/>
              <a:t> </a:t>
            </a:r>
            <a:r>
              <a:rPr lang="en-US" sz="1800" dirty="0" err="1"/>
              <a:t>tas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högsta</a:t>
            </a:r>
            <a:r>
              <a:rPr lang="en-US" sz="1800" dirty="0"/>
              <a:t> </a:t>
            </a:r>
            <a:r>
              <a:rPr lang="en-US" sz="1800" dirty="0" err="1"/>
              <a:t>allvar</a:t>
            </a:r>
            <a:r>
              <a:rPr lang="en-US" sz="1800" dirty="0"/>
              <a:t> </a:t>
            </a:r>
            <a:r>
              <a:rPr lang="en-US" sz="1800" dirty="0" err="1"/>
              <a:t>genom</a:t>
            </a:r>
            <a:r>
              <a:rPr lang="en-US" sz="1800" dirty="0"/>
              <a:t> </a:t>
            </a:r>
            <a:r>
              <a:rPr lang="en-US" sz="1800" dirty="0" err="1"/>
              <a:t>alla</a:t>
            </a:r>
            <a:r>
              <a:rPr lang="en-US" sz="1800" dirty="0"/>
              <a:t> led – </a:t>
            </a:r>
            <a:r>
              <a:rPr lang="en-US" sz="1800" dirty="0" err="1"/>
              <a:t>från</a:t>
            </a:r>
            <a:r>
              <a:rPr lang="en-US" sz="1800" dirty="0"/>
              <a:t> </a:t>
            </a:r>
            <a:r>
              <a:rPr lang="en-US" sz="1800" dirty="0" err="1"/>
              <a:t>beställare</a:t>
            </a:r>
            <a:r>
              <a:rPr lang="en-US" sz="1800" dirty="0"/>
              <a:t> till </a:t>
            </a:r>
            <a:r>
              <a:rPr lang="en-US" sz="1800" dirty="0" err="1"/>
              <a:t>yrkesarbetare</a:t>
            </a:r>
            <a:endParaRPr sz="1800" dirty="0"/>
          </a:p>
          <a:p>
            <a:r>
              <a:rPr lang="en-US" sz="1800" dirty="0"/>
              <a:t>Vi </a:t>
            </a:r>
            <a:r>
              <a:rPr lang="en-US" sz="1800" dirty="0" err="1"/>
              <a:t>arbetar</a:t>
            </a:r>
            <a:r>
              <a:rPr lang="en-US" sz="1800" dirty="0"/>
              <a:t> </a:t>
            </a:r>
            <a:r>
              <a:rPr lang="en-US" sz="1800" dirty="0" err="1"/>
              <a:t>medvetet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systematiskt</a:t>
            </a:r>
            <a:r>
              <a:rPr lang="en-US" sz="1800" dirty="0"/>
              <a:t> med </a:t>
            </a:r>
            <a:r>
              <a:rPr lang="en-US" sz="1800" dirty="0" err="1"/>
              <a:t>både</a:t>
            </a:r>
            <a:r>
              <a:rPr lang="en-US" sz="1800" dirty="0"/>
              <a:t> den </a:t>
            </a:r>
            <a:r>
              <a:rPr lang="en-US" sz="1800" dirty="0" err="1"/>
              <a:t>fysiska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psykosociala</a:t>
            </a:r>
            <a:r>
              <a:rPr lang="en-US" sz="1800" dirty="0"/>
              <a:t> </a:t>
            </a:r>
            <a:r>
              <a:rPr lang="en-US" sz="1800" dirty="0" err="1"/>
              <a:t>arbetsmiljön</a:t>
            </a:r>
            <a:endParaRPr sz="1800" dirty="0"/>
          </a:p>
          <a:p>
            <a:r>
              <a:rPr lang="en-US" sz="1800" dirty="0"/>
              <a:t>Vi har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enhetlig</a:t>
            </a:r>
            <a:r>
              <a:rPr lang="en-US" sz="1800" dirty="0"/>
              <a:t> </a:t>
            </a:r>
            <a:r>
              <a:rPr lang="en-US" sz="1800" dirty="0" err="1"/>
              <a:t>säkerhetskultur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syn </a:t>
            </a:r>
            <a:r>
              <a:rPr lang="en-US" sz="1800" dirty="0" err="1"/>
              <a:t>på</a:t>
            </a:r>
            <a:r>
              <a:rPr lang="en-US" sz="1800" dirty="0"/>
              <a:t> god </a:t>
            </a:r>
            <a:r>
              <a:rPr lang="en-US" sz="1800" dirty="0" err="1"/>
              <a:t>arbetsmiljö</a:t>
            </a:r>
            <a:r>
              <a:rPr lang="en-US" sz="1800" dirty="0"/>
              <a:t>. Det </a:t>
            </a:r>
            <a:r>
              <a:rPr lang="en-US" sz="1800" dirty="0" err="1"/>
              <a:t>leder</a:t>
            </a:r>
            <a:r>
              <a:rPr lang="en-US" sz="1800" dirty="0"/>
              <a:t> till </a:t>
            </a:r>
            <a:r>
              <a:rPr lang="en-US" sz="1800" dirty="0" err="1"/>
              <a:t>minskad</a:t>
            </a:r>
            <a:r>
              <a:rPr lang="en-US" sz="1800" dirty="0"/>
              <a:t> </a:t>
            </a:r>
            <a:r>
              <a:rPr lang="en-US" sz="1800" dirty="0" err="1"/>
              <a:t>arbetsrelaterad</a:t>
            </a:r>
            <a:r>
              <a:rPr lang="en-US" sz="1800" dirty="0"/>
              <a:t> </a:t>
            </a:r>
            <a:r>
              <a:rPr lang="en-US" sz="1800" dirty="0" err="1"/>
              <a:t>ohälsa</a:t>
            </a:r>
            <a:r>
              <a:rPr lang="en-US" sz="1800" dirty="0"/>
              <a:t>, </a:t>
            </a:r>
            <a:r>
              <a:rPr lang="en-US" sz="1800" dirty="0" err="1"/>
              <a:t>ökat</a:t>
            </a:r>
            <a:r>
              <a:rPr lang="en-US" sz="1800" dirty="0"/>
              <a:t> </a:t>
            </a:r>
            <a:r>
              <a:rPr lang="en-US" sz="1800" dirty="0" err="1"/>
              <a:t>ansvarstagande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väl</a:t>
            </a:r>
            <a:r>
              <a:rPr lang="en-US" sz="1800" dirty="0"/>
              <a:t> </a:t>
            </a:r>
            <a:r>
              <a:rPr lang="en-US" sz="1800" dirty="0" err="1"/>
              <a:t>fungerande</a:t>
            </a:r>
            <a:r>
              <a:rPr lang="en-US" sz="1800" dirty="0"/>
              <a:t> </a:t>
            </a:r>
            <a:r>
              <a:rPr lang="en-US" sz="1800" dirty="0" err="1"/>
              <a:t>samverkan</a:t>
            </a:r>
            <a:r>
              <a:rPr lang="en-US" sz="1800" dirty="0"/>
              <a:t> hos </a:t>
            </a:r>
            <a:r>
              <a:rPr lang="en-US" sz="1800" dirty="0" err="1"/>
              <a:t>alla</a:t>
            </a:r>
            <a:r>
              <a:rPr lang="en-US" sz="1800" dirty="0"/>
              <a:t> </a:t>
            </a:r>
            <a:r>
              <a:rPr lang="en-US" sz="1800" dirty="0" err="1"/>
              <a:t>inblandade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hela</a:t>
            </a:r>
            <a:r>
              <a:rPr lang="en-US" sz="1800" dirty="0"/>
              <a:t> </a:t>
            </a:r>
            <a:r>
              <a:rPr lang="en-US" sz="1800" dirty="0" err="1"/>
              <a:t>byggprocessen</a:t>
            </a:r>
            <a:endParaRPr sz="1800" dirty="0"/>
          </a:p>
          <a:p>
            <a:r>
              <a:rPr lang="en-US" sz="1800" dirty="0"/>
              <a:t>Ingen </a:t>
            </a:r>
            <a:r>
              <a:rPr lang="en-US" sz="1800" dirty="0" err="1"/>
              <a:t>skadar</a:t>
            </a:r>
            <a:r>
              <a:rPr lang="en-US" sz="1800" dirty="0"/>
              <a:t> sig </a:t>
            </a:r>
            <a:r>
              <a:rPr lang="en-US" sz="1800" dirty="0" err="1"/>
              <a:t>eller</a:t>
            </a:r>
            <a:r>
              <a:rPr lang="en-US" sz="1800" dirty="0"/>
              <a:t> </a:t>
            </a:r>
            <a:r>
              <a:rPr lang="en-US" sz="1800" dirty="0" err="1"/>
              <a:t>omkommer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sin </a:t>
            </a:r>
            <a:r>
              <a:rPr lang="en-US" sz="1800" dirty="0" err="1"/>
              <a:t>arbetsplats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grund</a:t>
            </a:r>
            <a:r>
              <a:rPr lang="en-US" sz="1800" dirty="0"/>
              <a:t> av </a:t>
            </a:r>
            <a:r>
              <a:rPr lang="en-US" sz="1800" dirty="0" err="1"/>
              <a:t>säkerhetsbrister</a:t>
            </a:r>
            <a:endParaRPr sz="1800" dirty="0"/>
          </a:p>
          <a:p>
            <a:r>
              <a:rPr lang="en-US" sz="1800" dirty="0"/>
              <a:t>Vi har </a:t>
            </a:r>
            <a:r>
              <a:rPr lang="en-US" sz="1800" dirty="0" err="1"/>
              <a:t>rätt</a:t>
            </a:r>
            <a:r>
              <a:rPr lang="en-US" sz="1800" dirty="0"/>
              <a:t> </a:t>
            </a:r>
            <a:r>
              <a:rPr lang="en-US" sz="1800" dirty="0" err="1"/>
              <a:t>förutsättningar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att</a:t>
            </a:r>
            <a:r>
              <a:rPr lang="en-US" sz="1800" dirty="0"/>
              <a:t> </a:t>
            </a:r>
            <a:r>
              <a:rPr lang="en-US" sz="1800" dirty="0" err="1"/>
              <a:t>kunna</a:t>
            </a:r>
            <a:r>
              <a:rPr lang="en-US" sz="1800" dirty="0"/>
              <a:t> </a:t>
            </a:r>
            <a:r>
              <a:rPr lang="en-US" sz="1800" dirty="0" err="1"/>
              <a:t>utföra</a:t>
            </a:r>
            <a:r>
              <a:rPr lang="en-US" sz="1800" dirty="0"/>
              <a:t> </a:t>
            </a:r>
            <a:r>
              <a:rPr lang="en-US" sz="1800" dirty="0" err="1"/>
              <a:t>våra</a:t>
            </a:r>
            <a:r>
              <a:rPr lang="en-US" sz="1800" dirty="0"/>
              <a:t> </a:t>
            </a:r>
            <a:r>
              <a:rPr lang="en-US" sz="1800" dirty="0" err="1"/>
              <a:t>arbeten</a:t>
            </a:r>
            <a:r>
              <a:rPr lang="en-US" sz="1800" dirty="0"/>
              <a:t> </a:t>
            </a:r>
            <a:r>
              <a:rPr lang="en-US" sz="1800" dirty="0" err="1"/>
              <a:t>effektivt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säkert</a:t>
            </a:r>
            <a:endParaRPr sz="1800" dirty="0"/>
          </a:p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n-US" sz="1800" dirty="0" err="1">
                <a:solidFill>
                  <a:srgbClr val="000000"/>
                </a:solidFill>
              </a:rPr>
              <a:t>Ledare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är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närvarande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på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arbetsplatserna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och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lyfter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fram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såväl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avvikelser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som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goda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exempel</a:t>
            </a:r>
            <a:endParaRPr sz="1800" dirty="0"/>
          </a:p>
        </p:txBody>
      </p:sp>
      <p:sp>
        <p:nvSpPr>
          <p:cNvPr id="216" name="Google Shape;216;p4"/>
          <p:cNvSpPr/>
          <p:nvPr/>
        </p:nvSpPr>
        <p:spPr>
          <a:xfrm rot="-5400000">
            <a:off x="-2914650" y="2914650"/>
            <a:ext cx="6858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SPELREGEL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"/>
          <p:cNvSpPr txBox="1">
            <a:spLocks noGrp="1"/>
          </p:cNvSpPr>
          <p:nvPr>
            <p:ph type="title"/>
          </p:nvPr>
        </p:nvSpPr>
        <p:spPr>
          <a:xfrm>
            <a:off x="1782000" y="1008001"/>
            <a:ext cx="9338278" cy="51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/>
              <a:t>SCHYSSTA ARBETSVILLKOR</a:t>
            </a:r>
            <a:endParaRPr sz="1800" b="1"/>
          </a:p>
        </p:txBody>
      </p:sp>
      <p:sp>
        <p:nvSpPr>
          <p:cNvPr id="222" name="Google Shape;222;p5"/>
          <p:cNvSpPr txBox="1">
            <a:spLocks noGrp="1"/>
          </p:cNvSpPr>
          <p:nvPr>
            <p:ph type="body" idx="1"/>
          </p:nvPr>
        </p:nvSpPr>
        <p:spPr>
          <a:xfrm>
            <a:off x="1770924" y="1668356"/>
            <a:ext cx="937027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 err="1"/>
              <a:t>Schyssta</a:t>
            </a:r>
            <a:r>
              <a:rPr lang="en-US" sz="1800" dirty="0"/>
              <a:t> </a:t>
            </a:r>
            <a:r>
              <a:rPr lang="en-US" sz="1800" dirty="0" err="1"/>
              <a:t>arbetsvillkor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alla</a:t>
            </a:r>
            <a:r>
              <a:rPr lang="en-US" sz="1800" dirty="0"/>
              <a:t> </a:t>
            </a:r>
            <a:r>
              <a:rPr lang="en-US" sz="1800" dirty="0" err="1"/>
              <a:t>är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hygienfaktor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branschen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grund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sund</a:t>
            </a:r>
            <a:r>
              <a:rPr lang="en-US" sz="1800" dirty="0"/>
              <a:t> </a:t>
            </a:r>
            <a:r>
              <a:rPr lang="en-US" sz="1800" dirty="0" err="1"/>
              <a:t>konkurrens</a:t>
            </a:r>
            <a:endParaRPr sz="1800" dirty="0"/>
          </a:p>
          <a:p>
            <a:r>
              <a:rPr lang="en-US" sz="1800" dirty="0" err="1"/>
              <a:t>Kollektivavtalen</a:t>
            </a:r>
            <a:r>
              <a:rPr lang="en-US" sz="1800" dirty="0"/>
              <a:t> </a:t>
            </a:r>
            <a:r>
              <a:rPr lang="en-US" sz="1800" dirty="0" err="1"/>
              <a:t>är</a:t>
            </a:r>
            <a:r>
              <a:rPr lang="en-US" sz="1800" dirty="0"/>
              <a:t> </a:t>
            </a:r>
            <a:r>
              <a:rPr lang="en-US" sz="1800" dirty="0" err="1"/>
              <a:t>enkla</a:t>
            </a:r>
            <a:r>
              <a:rPr lang="en-US" sz="1800" dirty="0"/>
              <a:t> </a:t>
            </a:r>
            <a:r>
              <a:rPr lang="en-US" sz="1800" dirty="0" err="1"/>
              <a:t>att</a:t>
            </a:r>
            <a:r>
              <a:rPr lang="en-US" sz="1800" dirty="0"/>
              <a:t> </a:t>
            </a:r>
            <a:r>
              <a:rPr lang="en-US" sz="1800" dirty="0" err="1"/>
              <a:t>tillgå</a:t>
            </a:r>
            <a:r>
              <a:rPr lang="en-US" sz="1800" dirty="0"/>
              <a:t>, </a:t>
            </a:r>
            <a:r>
              <a:rPr lang="en-US" sz="1800" dirty="0" err="1"/>
              <a:t>förstå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tillämpa</a:t>
            </a:r>
            <a:endParaRPr sz="1800" dirty="0"/>
          </a:p>
          <a:p>
            <a:r>
              <a:rPr lang="en-US" sz="1800" dirty="0"/>
              <a:t>Det </a:t>
            </a:r>
            <a:r>
              <a:rPr lang="en-US" sz="1800" dirty="0" err="1"/>
              <a:t>finns</a:t>
            </a:r>
            <a:r>
              <a:rPr lang="en-US" sz="1800" dirty="0"/>
              <a:t> </a:t>
            </a:r>
            <a:r>
              <a:rPr lang="en-US" sz="1800" dirty="0" err="1"/>
              <a:t>ett</a:t>
            </a:r>
            <a:r>
              <a:rPr lang="en-US" sz="1800" dirty="0"/>
              <a:t> </a:t>
            </a:r>
            <a:r>
              <a:rPr lang="en-US" sz="1800" dirty="0" err="1"/>
              <a:t>gemensamt</a:t>
            </a:r>
            <a:r>
              <a:rPr lang="en-US" sz="1800" dirty="0"/>
              <a:t> </a:t>
            </a:r>
            <a:r>
              <a:rPr lang="en-US" sz="1800" dirty="0" err="1"/>
              <a:t>intresse</a:t>
            </a:r>
            <a:r>
              <a:rPr lang="en-US" sz="1800" dirty="0"/>
              <a:t> av </a:t>
            </a:r>
            <a:r>
              <a:rPr lang="en-US" sz="1800" dirty="0" err="1"/>
              <a:t>att</a:t>
            </a:r>
            <a:r>
              <a:rPr lang="en-US" sz="1800" dirty="0"/>
              <a:t> </a:t>
            </a:r>
            <a:r>
              <a:rPr lang="en-US" sz="1800" dirty="0" err="1"/>
              <a:t>arbetsgivare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fackliga</a:t>
            </a:r>
            <a:r>
              <a:rPr lang="en-US" sz="1800" dirty="0"/>
              <a:t> </a:t>
            </a:r>
            <a:r>
              <a:rPr lang="en-US" sz="1800" dirty="0" err="1"/>
              <a:t>organisationer</a:t>
            </a:r>
            <a:r>
              <a:rPr lang="en-US" sz="1800" dirty="0"/>
              <a:t> </a:t>
            </a:r>
            <a:r>
              <a:rPr lang="en-US" sz="1800" dirty="0" err="1"/>
              <a:t>tecknar</a:t>
            </a:r>
            <a:r>
              <a:rPr lang="en-US" sz="1800" dirty="0"/>
              <a:t> </a:t>
            </a:r>
            <a:r>
              <a:rPr lang="en-US" sz="1800" dirty="0" err="1"/>
              <a:t>kollektivavtal</a:t>
            </a:r>
            <a:r>
              <a:rPr lang="en-US" sz="1800" dirty="0"/>
              <a:t> </a:t>
            </a:r>
            <a:endParaRPr sz="1800" dirty="0"/>
          </a:p>
          <a:p>
            <a:r>
              <a:rPr lang="en-US" sz="1800" dirty="0" err="1"/>
              <a:t>Företagen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arbetstagarna</a:t>
            </a:r>
            <a:r>
              <a:rPr lang="en-US" sz="1800" dirty="0"/>
              <a:t> ser </a:t>
            </a:r>
            <a:r>
              <a:rPr lang="en-US" sz="1800" dirty="0" err="1"/>
              <a:t>fördelar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att</a:t>
            </a:r>
            <a:r>
              <a:rPr lang="en-US" sz="1800" dirty="0"/>
              <a:t> </a:t>
            </a:r>
            <a:r>
              <a:rPr lang="en-US" sz="1800" dirty="0" err="1"/>
              <a:t>vara</a:t>
            </a:r>
            <a:r>
              <a:rPr lang="en-US" sz="1800" dirty="0"/>
              <a:t> </a:t>
            </a:r>
            <a:r>
              <a:rPr lang="en-US" sz="1800" dirty="0" err="1"/>
              <a:t>medlemmar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arbetsgivar</a:t>
            </a:r>
            <a:r>
              <a:rPr lang="en-US" sz="1800" dirty="0"/>
              <a:t>-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fackliga</a:t>
            </a:r>
            <a:r>
              <a:rPr lang="en-US" sz="1800" dirty="0"/>
              <a:t> </a:t>
            </a:r>
            <a:r>
              <a:rPr lang="en-US" sz="1800" dirty="0" err="1"/>
              <a:t>organisationer</a:t>
            </a:r>
            <a:endParaRPr sz="1800" dirty="0"/>
          </a:p>
          <a:p>
            <a:r>
              <a:rPr lang="en-US" sz="1800" dirty="0" err="1"/>
              <a:t>Arbetsvillkor</a:t>
            </a:r>
            <a:r>
              <a:rPr lang="en-US" sz="1800" dirty="0"/>
              <a:t> </a:t>
            </a:r>
            <a:r>
              <a:rPr lang="en-US" sz="1800" dirty="0" err="1"/>
              <a:t>som</a:t>
            </a:r>
            <a:r>
              <a:rPr lang="en-US" sz="1800" dirty="0"/>
              <a:t> </a:t>
            </a:r>
            <a:r>
              <a:rPr lang="en-US" sz="1800" dirty="0" err="1"/>
              <a:t>motverkar</a:t>
            </a:r>
            <a:r>
              <a:rPr lang="en-US" sz="1800" dirty="0"/>
              <a:t> </a:t>
            </a:r>
            <a:r>
              <a:rPr lang="en-US" sz="1800" dirty="0" err="1"/>
              <a:t>fysisk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psykisk</a:t>
            </a:r>
            <a:r>
              <a:rPr lang="en-US" sz="1800" dirty="0"/>
              <a:t> </a:t>
            </a:r>
            <a:r>
              <a:rPr lang="en-US" sz="1800" dirty="0" err="1"/>
              <a:t>ohälsa</a:t>
            </a:r>
            <a:endParaRPr sz="1800" dirty="0"/>
          </a:p>
          <a:p>
            <a:r>
              <a:rPr lang="en-US" sz="1800" dirty="0" err="1"/>
              <a:t>Inget</a:t>
            </a:r>
            <a:r>
              <a:rPr lang="en-US" sz="1800" dirty="0"/>
              <a:t> </a:t>
            </a:r>
            <a:r>
              <a:rPr lang="en-US" sz="1800" dirty="0" err="1"/>
              <a:t>regelfusk</a:t>
            </a:r>
            <a:r>
              <a:rPr lang="en-US" sz="1800" dirty="0"/>
              <a:t> </a:t>
            </a:r>
            <a:r>
              <a:rPr lang="en-US" sz="1800" dirty="0" err="1"/>
              <a:t>eller</a:t>
            </a:r>
            <a:r>
              <a:rPr lang="en-US" sz="1800" dirty="0"/>
              <a:t> </a:t>
            </a:r>
            <a:r>
              <a:rPr lang="en-US" sz="1800" dirty="0" err="1"/>
              <a:t>svartarbete</a:t>
            </a:r>
            <a:r>
              <a:rPr lang="en-US" sz="1800" dirty="0"/>
              <a:t> </a:t>
            </a:r>
            <a:r>
              <a:rPr lang="en-US" sz="1800" dirty="0" err="1"/>
              <a:t>förekommer</a:t>
            </a:r>
            <a:endParaRPr sz="1800" dirty="0"/>
          </a:p>
        </p:txBody>
      </p:sp>
      <p:pic>
        <p:nvPicPr>
          <p:cNvPr id="223" name="Google Shape;22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594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5"/>
          <p:cNvSpPr/>
          <p:nvPr/>
        </p:nvSpPr>
        <p:spPr>
          <a:xfrm rot="-5400000">
            <a:off x="-2914650" y="2914650"/>
            <a:ext cx="6858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SPELREGEL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"/>
          <p:cNvSpPr txBox="1">
            <a:spLocks noGrp="1"/>
          </p:cNvSpPr>
          <p:nvPr>
            <p:ph type="title"/>
          </p:nvPr>
        </p:nvSpPr>
        <p:spPr>
          <a:xfrm>
            <a:off x="1782000" y="1008000"/>
            <a:ext cx="9354670" cy="48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/>
              <a:t>RÄTT KOMPETENS FÖR JOBBET</a:t>
            </a:r>
            <a:endParaRPr sz="1800" b="1"/>
          </a:p>
        </p:txBody>
      </p:sp>
      <p:sp>
        <p:nvSpPr>
          <p:cNvPr id="230" name="Google Shape;230;p6"/>
          <p:cNvSpPr txBox="1">
            <a:spLocks noGrp="1"/>
          </p:cNvSpPr>
          <p:nvPr>
            <p:ph type="body" idx="1"/>
          </p:nvPr>
        </p:nvSpPr>
        <p:spPr>
          <a:xfrm>
            <a:off x="1782000" y="1650489"/>
            <a:ext cx="9372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/>
              <a:t>Vi </a:t>
            </a:r>
            <a:r>
              <a:rPr lang="en-US" sz="1800" dirty="0" err="1"/>
              <a:t>resurssätter</a:t>
            </a:r>
            <a:r>
              <a:rPr lang="en-US" sz="1800" dirty="0"/>
              <a:t> </a:t>
            </a:r>
            <a:r>
              <a:rPr lang="en-US" sz="1800" dirty="0" err="1"/>
              <a:t>projekten</a:t>
            </a:r>
            <a:r>
              <a:rPr lang="en-US" sz="1800" dirty="0"/>
              <a:t> med </a:t>
            </a:r>
            <a:r>
              <a:rPr lang="en-US" sz="1800" dirty="0" err="1"/>
              <a:t>rätt</a:t>
            </a:r>
            <a:r>
              <a:rPr lang="en-US" sz="1800" dirty="0"/>
              <a:t> </a:t>
            </a:r>
            <a:r>
              <a:rPr lang="en-US" sz="1800" dirty="0" err="1"/>
              <a:t>kompetens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alla</a:t>
            </a:r>
            <a:r>
              <a:rPr lang="en-US" sz="1800" dirty="0"/>
              <a:t> led. </a:t>
            </a:r>
            <a:r>
              <a:rPr lang="en-US" sz="1800" dirty="0" err="1"/>
              <a:t>Från</a:t>
            </a:r>
            <a:r>
              <a:rPr lang="en-US" sz="1800" dirty="0"/>
              <a:t> </a:t>
            </a:r>
            <a:r>
              <a:rPr lang="en-US" sz="1800" dirty="0" err="1"/>
              <a:t>finansiering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upphandling</a:t>
            </a:r>
            <a:r>
              <a:rPr lang="en-US" sz="1800" dirty="0"/>
              <a:t> till </a:t>
            </a:r>
            <a:r>
              <a:rPr lang="en-US" sz="1800" dirty="0" err="1"/>
              <a:t>projektering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utförande</a:t>
            </a:r>
            <a:r>
              <a:rPr lang="en-US" sz="1800" dirty="0"/>
              <a:t>. </a:t>
            </a:r>
            <a:endParaRPr sz="1800" dirty="0"/>
          </a:p>
          <a:p>
            <a:r>
              <a:rPr lang="en-US" sz="1800" dirty="0"/>
              <a:t>Med </a:t>
            </a:r>
            <a:r>
              <a:rPr lang="en-US" sz="1800" dirty="0" err="1"/>
              <a:t>rätt</a:t>
            </a:r>
            <a:r>
              <a:rPr lang="en-US" sz="1800" dirty="0"/>
              <a:t> </a:t>
            </a:r>
            <a:r>
              <a:rPr lang="en-US" sz="1800" dirty="0" err="1"/>
              <a:t>kompetens</a:t>
            </a:r>
            <a:r>
              <a:rPr lang="en-US" sz="1800" dirty="0"/>
              <a:t> </a:t>
            </a:r>
            <a:r>
              <a:rPr lang="en-US" sz="1800" dirty="0" err="1"/>
              <a:t>menas</a:t>
            </a:r>
            <a:r>
              <a:rPr lang="en-US" sz="1800" dirty="0"/>
              <a:t> </a:t>
            </a:r>
            <a:r>
              <a:rPr lang="en-US" sz="1800" dirty="0" err="1"/>
              <a:t>kunskaper</a:t>
            </a:r>
            <a:r>
              <a:rPr lang="en-US" sz="1800" dirty="0"/>
              <a:t>, </a:t>
            </a:r>
            <a:r>
              <a:rPr lang="en-US" sz="1800" dirty="0" err="1"/>
              <a:t>färdigheter</a:t>
            </a:r>
            <a:r>
              <a:rPr lang="en-US" sz="1800" dirty="0"/>
              <a:t>, </a:t>
            </a:r>
            <a:r>
              <a:rPr lang="en-US" sz="1800" dirty="0" err="1"/>
              <a:t>förmågor</a:t>
            </a:r>
            <a:r>
              <a:rPr lang="en-US" sz="1800" dirty="0"/>
              <a:t> </a:t>
            </a:r>
            <a:r>
              <a:rPr lang="en-US" sz="1800" dirty="0" err="1"/>
              <a:t>som</a:t>
            </a:r>
            <a:r>
              <a:rPr lang="en-US" sz="1800" dirty="0"/>
              <a:t> </a:t>
            </a:r>
            <a:r>
              <a:rPr lang="en-US" sz="1800" dirty="0" err="1"/>
              <a:t>säkerställer</a:t>
            </a:r>
            <a:r>
              <a:rPr lang="en-US" sz="1800" dirty="0"/>
              <a:t> </a:t>
            </a:r>
            <a:r>
              <a:rPr lang="en-US" sz="1800" dirty="0" err="1"/>
              <a:t>regelefterlevnad</a:t>
            </a:r>
            <a:r>
              <a:rPr lang="en-US" sz="1800" dirty="0"/>
              <a:t>, </a:t>
            </a:r>
            <a:r>
              <a:rPr lang="en-US" sz="1800" dirty="0" err="1"/>
              <a:t>hög</a:t>
            </a:r>
            <a:r>
              <a:rPr lang="en-US" sz="1800" dirty="0"/>
              <a:t> </a:t>
            </a:r>
            <a:r>
              <a:rPr lang="en-US" sz="1800" dirty="0" err="1"/>
              <a:t>säkerhet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rätt</a:t>
            </a:r>
            <a:r>
              <a:rPr lang="en-US" sz="1800" dirty="0"/>
              <a:t> </a:t>
            </a:r>
            <a:r>
              <a:rPr lang="en-US" sz="1800" dirty="0" err="1"/>
              <a:t>kvalitet</a:t>
            </a:r>
            <a:endParaRPr sz="1800" dirty="0"/>
          </a:p>
          <a:p>
            <a:r>
              <a:rPr lang="en-US" sz="1800" dirty="0"/>
              <a:t>Vi </a:t>
            </a:r>
            <a:r>
              <a:rPr lang="en-US" sz="1800" dirty="0" err="1"/>
              <a:t>arbetar</a:t>
            </a:r>
            <a:r>
              <a:rPr lang="en-US" sz="1800" dirty="0"/>
              <a:t> </a:t>
            </a:r>
            <a:r>
              <a:rPr lang="en-US" sz="1800" dirty="0" err="1"/>
              <a:t>aktivt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att</a:t>
            </a:r>
            <a:r>
              <a:rPr lang="en-US" sz="1800" dirty="0"/>
              <a:t> det </a:t>
            </a:r>
            <a:r>
              <a:rPr lang="en-US" sz="1800" dirty="0" err="1"/>
              <a:t>som</a:t>
            </a:r>
            <a:r>
              <a:rPr lang="en-US" sz="1800" dirty="0"/>
              <a:t> </a:t>
            </a:r>
            <a:r>
              <a:rPr lang="en-US" sz="1800" dirty="0" err="1"/>
              <a:t>byggs</a:t>
            </a:r>
            <a:r>
              <a:rPr lang="en-US" sz="1800" dirty="0"/>
              <a:t> </a:t>
            </a:r>
            <a:r>
              <a:rPr lang="en-US" sz="1800" dirty="0" err="1"/>
              <a:t>utförs</a:t>
            </a:r>
            <a:r>
              <a:rPr lang="en-US" sz="1800" dirty="0"/>
              <a:t> till </a:t>
            </a:r>
            <a:r>
              <a:rPr lang="en-US" sz="1800" dirty="0" err="1"/>
              <a:t>rätt</a:t>
            </a:r>
            <a:r>
              <a:rPr lang="en-US" sz="1800" dirty="0"/>
              <a:t> </a:t>
            </a:r>
            <a:r>
              <a:rPr lang="en-US" sz="1800" dirty="0" err="1"/>
              <a:t>kvalitet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skapar</a:t>
            </a:r>
            <a:r>
              <a:rPr lang="en-US" sz="1800" dirty="0"/>
              <a:t> </a:t>
            </a:r>
            <a:r>
              <a:rPr lang="en-US" sz="1800" dirty="0" err="1"/>
              <a:t>värde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slutanvändaren</a:t>
            </a:r>
            <a:endParaRPr sz="1800" dirty="0"/>
          </a:p>
          <a:p>
            <a:r>
              <a:rPr lang="en-US" sz="1800" dirty="0" err="1"/>
              <a:t>Kvalitetssäkrade</a:t>
            </a:r>
            <a:r>
              <a:rPr lang="en-US" sz="1800" dirty="0"/>
              <a:t> </a:t>
            </a:r>
            <a:r>
              <a:rPr lang="en-US" sz="1800" dirty="0" err="1"/>
              <a:t>behörighets</a:t>
            </a:r>
            <a:r>
              <a:rPr lang="en-US" sz="1800" dirty="0"/>
              <a:t>-/</a:t>
            </a:r>
            <a:r>
              <a:rPr lang="en-US" sz="1800" dirty="0" err="1"/>
              <a:t>certifieringsintyg</a:t>
            </a:r>
            <a:r>
              <a:rPr lang="en-US" sz="1800" dirty="0"/>
              <a:t> </a:t>
            </a:r>
            <a:r>
              <a:rPr lang="en-US" sz="1800" dirty="0" err="1"/>
              <a:t>finns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plats </a:t>
            </a:r>
            <a:r>
              <a:rPr lang="en-US" sz="1800" dirty="0" err="1"/>
              <a:t>som</a:t>
            </a:r>
            <a:r>
              <a:rPr lang="en-US" sz="1800" dirty="0"/>
              <a:t> </a:t>
            </a:r>
            <a:r>
              <a:rPr lang="en-US" sz="1800" dirty="0" err="1"/>
              <a:t>valideras</a:t>
            </a:r>
            <a:r>
              <a:rPr lang="en-US" sz="1800" dirty="0"/>
              <a:t> </a:t>
            </a:r>
            <a:r>
              <a:rPr lang="en-US" sz="1800" dirty="0" err="1"/>
              <a:t>oberoende</a:t>
            </a:r>
            <a:r>
              <a:rPr lang="en-US" sz="1800" dirty="0"/>
              <a:t> av var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hur</a:t>
            </a:r>
            <a:r>
              <a:rPr lang="en-US" sz="1800" dirty="0"/>
              <a:t> </a:t>
            </a:r>
            <a:r>
              <a:rPr lang="en-US" sz="1800" dirty="0" err="1"/>
              <a:t>kompetensen</a:t>
            </a:r>
            <a:r>
              <a:rPr lang="en-US" sz="1800" dirty="0"/>
              <a:t> har </a:t>
            </a:r>
            <a:r>
              <a:rPr lang="en-US" sz="1800" dirty="0" err="1"/>
              <a:t>förvärvats</a:t>
            </a:r>
            <a:r>
              <a:rPr lang="en-US" sz="1800" dirty="0"/>
              <a:t>. I </a:t>
            </a:r>
            <a:r>
              <a:rPr lang="en-US" sz="1800" dirty="0" err="1"/>
              <a:t>detta</a:t>
            </a:r>
            <a:r>
              <a:rPr lang="en-US" sz="1800" dirty="0"/>
              <a:t> </a:t>
            </a:r>
            <a:r>
              <a:rPr lang="en-US" sz="1800" dirty="0" err="1"/>
              <a:t>ingår</a:t>
            </a:r>
            <a:r>
              <a:rPr lang="en-US" sz="1800" dirty="0"/>
              <a:t> </a:t>
            </a:r>
            <a:r>
              <a:rPr lang="en-US" sz="1800" dirty="0" err="1"/>
              <a:t>säkerställd</a:t>
            </a:r>
            <a:r>
              <a:rPr lang="en-US" sz="1800" dirty="0"/>
              <a:t> </a:t>
            </a:r>
            <a:r>
              <a:rPr lang="en-US" sz="1800" dirty="0" err="1"/>
              <a:t>identitet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närvaro</a:t>
            </a:r>
            <a:r>
              <a:rPr lang="en-US" sz="1800" dirty="0"/>
              <a:t>.</a:t>
            </a:r>
            <a:endParaRPr dirty="0"/>
          </a:p>
          <a:p>
            <a:r>
              <a:rPr lang="en-US" sz="1800" dirty="0"/>
              <a:t>Vi </a:t>
            </a:r>
            <a:r>
              <a:rPr lang="en-US" sz="1800" dirty="0" err="1"/>
              <a:t>arbetar</a:t>
            </a:r>
            <a:r>
              <a:rPr lang="en-US" sz="1800" dirty="0"/>
              <a:t> </a:t>
            </a:r>
            <a:r>
              <a:rPr lang="en-US" sz="1800" dirty="0" err="1"/>
              <a:t>aktivt</a:t>
            </a:r>
            <a:r>
              <a:rPr lang="en-US" sz="1800" dirty="0"/>
              <a:t> med </a:t>
            </a:r>
            <a:r>
              <a:rPr lang="en-US" sz="1800" dirty="0" err="1"/>
              <a:t>kompetensförsörjning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utveckling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att</a:t>
            </a:r>
            <a:r>
              <a:rPr lang="en-US" sz="1800" dirty="0"/>
              <a:t> </a:t>
            </a:r>
            <a:r>
              <a:rPr lang="en-US" sz="1800" dirty="0" err="1"/>
              <a:t>säkerställa</a:t>
            </a:r>
            <a:r>
              <a:rPr lang="en-US" sz="1800" dirty="0"/>
              <a:t> </a:t>
            </a:r>
            <a:r>
              <a:rPr lang="en-US" sz="1800" dirty="0" err="1"/>
              <a:t>rätt</a:t>
            </a:r>
            <a:r>
              <a:rPr lang="en-US" sz="1800" dirty="0"/>
              <a:t> </a:t>
            </a:r>
            <a:r>
              <a:rPr lang="en-US" sz="1800" dirty="0" err="1"/>
              <a:t>resurser</a:t>
            </a:r>
            <a:r>
              <a:rPr lang="en-US" sz="1800" dirty="0"/>
              <a:t>, nu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framtiden</a:t>
            </a:r>
            <a:endParaRPr sz="1800" dirty="0"/>
          </a:p>
          <a:p>
            <a:pPr marL="51435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 dirty="0"/>
          </a:p>
        </p:txBody>
      </p:sp>
      <p:pic>
        <p:nvPicPr>
          <p:cNvPr id="231" name="Google Shape;2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594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6"/>
          <p:cNvSpPr/>
          <p:nvPr/>
        </p:nvSpPr>
        <p:spPr>
          <a:xfrm rot="-5400000">
            <a:off x="-2914650" y="2914650"/>
            <a:ext cx="6858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SPELREGEL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"/>
          <p:cNvSpPr txBox="1">
            <a:spLocks noGrp="1"/>
          </p:cNvSpPr>
          <p:nvPr>
            <p:ph type="title"/>
          </p:nvPr>
        </p:nvSpPr>
        <p:spPr>
          <a:xfrm>
            <a:off x="1779494" y="1008000"/>
            <a:ext cx="9363635" cy="40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/>
              <a:t>RESPEKT OCH LIKABEHANDLING</a:t>
            </a:r>
            <a:endParaRPr sz="1800" b="1"/>
          </a:p>
        </p:txBody>
      </p:sp>
      <p:sp>
        <p:nvSpPr>
          <p:cNvPr id="238" name="Google Shape;238;p7"/>
          <p:cNvSpPr txBox="1">
            <a:spLocks noGrp="1"/>
          </p:cNvSpPr>
          <p:nvPr>
            <p:ph type="body" idx="1"/>
          </p:nvPr>
        </p:nvSpPr>
        <p:spPr>
          <a:xfrm>
            <a:off x="1779494" y="1460163"/>
            <a:ext cx="101219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/>
              <a:t>Vi </a:t>
            </a:r>
            <a:r>
              <a:rPr lang="en-US" sz="1800" dirty="0" err="1"/>
              <a:t>behandlar</a:t>
            </a:r>
            <a:r>
              <a:rPr lang="en-US" sz="1800" dirty="0"/>
              <a:t> </a:t>
            </a:r>
            <a:r>
              <a:rPr lang="en-US" sz="1800" dirty="0" err="1"/>
              <a:t>alla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branschen</a:t>
            </a:r>
            <a:r>
              <a:rPr lang="en-US" sz="1800" dirty="0"/>
              <a:t> </a:t>
            </a:r>
            <a:r>
              <a:rPr lang="en-US" sz="1800" dirty="0" err="1"/>
              <a:t>respektfullt</a:t>
            </a:r>
            <a:r>
              <a:rPr lang="en-US" sz="1800" dirty="0"/>
              <a:t> - </a:t>
            </a:r>
            <a:r>
              <a:rPr lang="en-US" sz="1800" dirty="0" err="1"/>
              <a:t>oavsett</a:t>
            </a:r>
            <a:r>
              <a:rPr lang="en-US" sz="1800" dirty="0"/>
              <a:t> </a:t>
            </a:r>
            <a:r>
              <a:rPr lang="en-US" sz="1800" dirty="0" err="1"/>
              <a:t>ålder</a:t>
            </a:r>
            <a:r>
              <a:rPr lang="en-US" sz="1800" dirty="0"/>
              <a:t>, </a:t>
            </a:r>
            <a:r>
              <a:rPr lang="en-US" sz="1800" dirty="0" err="1"/>
              <a:t>kön</a:t>
            </a:r>
            <a:r>
              <a:rPr lang="en-US" sz="1800" dirty="0"/>
              <a:t>, </a:t>
            </a:r>
            <a:r>
              <a:rPr lang="en-US" sz="1800" dirty="0" err="1"/>
              <a:t>etnisk</a:t>
            </a:r>
            <a:r>
              <a:rPr lang="en-US" sz="1800" dirty="0"/>
              <a:t> </a:t>
            </a:r>
            <a:r>
              <a:rPr lang="en-US" sz="1800" dirty="0" err="1"/>
              <a:t>tillhörighet</a:t>
            </a:r>
            <a:r>
              <a:rPr lang="en-US" sz="1800" dirty="0"/>
              <a:t>, </a:t>
            </a:r>
            <a:r>
              <a:rPr lang="en-US" sz="1800" dirty="0" err="1"/>
              <a:t>ursprungsland</a:t>
            </a:r>
            <a:r>
              <a:rPr lang="en-US" sz="1800" dirty="0"/>
              <a:t>/</a:t>
            </a:r>
            <a:r>
              <a:rPr lang="en-US" sz="1800" dirty="0" err="1"/>
              <a:t>nationalitet</a:t>
            </a:r>
            <a:r>
              <a:rPr lang="en-US" sz="1800" dirty="0"/>
              <a:t>, </a:t>
            </a:r>
            <a:r>
              <a:rPr lang="en-US" sz="1800" dirty="0" err="1"/>
              <a:t>trosuppfattning</a:t>
            </a:r>
            <a:r>
              <a:rPr lang="en-US" sz="1800" dirty="0"/>
              <a:t>, </a:t>
            </a:r>
            <a:r>
              <a:rPr lang="en-US" sz="1800" dirty="0" err="1"/>
              <a:t>könsöverskridande</a:t>
            </a:r>
            <a:r>
              <a:rPr lang="en-US" sz="1800" dirty="0"/>
              <a:t> </a:t>
            </a:r>
            <a:r>
              <a:rPr lang="en-US" sz="1800" dirty="0" err="1"/>
              <a:t>identitet</a:t>
            </a:r>
            <a:r>
              <a:rPr lang="en-US" sz="1800" dirty="0"/>
              <a:t> </a:t>
            </a:r>
            <a:r>
              <a:rPr lang="en-US" sz="1800" dirty="0" err="1"/>
              <a:t>eller</a:t>
            </a:r>
            <a:r>
              <a:rPr lang="en-US" sz="1800" dirty="0"/>
              <a:t> </a:t>
            </a:r>
            <a:r>
              <a:rPr lang="en-US" sz="1800" dirty="0" err="1"/>
              <a:t>uttryck</a:t>
            </a:r>
            <a:r>
              <a:rPr lang="en-US" sz="1800" dirty="0"/>
              <a:t>, </a:t>
            </a:r>
            <a:r>
              <a:rPr lang="en-US" sz="1800" dirty="0" err="1"/>
              <a:t>sexuell</a:t>
            </a:r>
            <a:r>
              <a:rPr lang="en-US" sz="1800" dirty="0"/>
              <a:t> </a:t>
            </a:r>
            <a:r>
              <a:rPr lang="en-US" sz="1800" dirty="0" err="1"/>
              <a:t>läggning</a:t>
            </a:r>
            <a:r>
              <a:rPr lang="en-US" sz="1800" dirty="0"/>
              <a:t> </a:t>
            </a:r>
            <a:r>
              <a:rPr lang="en-US" sz="1800" dirty="0" err="1"/>
              <a:t>eller</a:t>
            </a:r>
            <a:r>
              <a:rPr lang="en-US" sz="1800" dirty="0"/>
              <a:t> </a:t>
            </a:r>
            <a:r>
              <a:rPr lang="en-US" sz="1800" dirty="0" err="1"/>
              <a:t>funktionsnedsättning</a:t>
            </a:r>
            <a:endParaRPr sz="1800" dirty="0"/>
          </a:p>
          <a:p>
            <a:r>
              <a:rPr lang="en-US" sz="1800" dirty="0"/>
              <a:t>Vi </a:t>
            </a:r>
            <a:r>
              <a:rPr lang="en-US" sz="1800" dirty="0" err="1"/>
              <a:t>är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bransch</a:t>
            </a:r>
            <a:r>
              <a:rPr lang="en-US" sz="1800" dirty="0"/>
              <a:t> </a:t>
            </a:r>
            <a:r>
              <a:rPr lang="en-US" sz="1800" dirty="0" err="1"/>
              <a:t>som</a:t>
            </a:r>
            <a:r>
              <a:rPr lang="en-US" sz="1800" dirty="0"/>
              <a:t> </a:t>
            </a:r>
            <a:r>
              <a:rPr lang="en-US" sz="1800" dirty="0" err="1"/>
              <a:t>jobbar</a:t>
            </a:r>
            <a:r>
              <a:rPr lang="en-US" sz="1800" dirty="0"/>
              <a:t> </a:t>
            </a:r>
            <a:r>
              <a:rPr lang="en-US" sz="1800" dirty="0" err="1"/>
              <a:t>aktivt</a:t>
            </a:r>
            <a:r>
              <a:rPr lang="en-US" sz="1800" dirty="0"/>
              <a:t> mot </a:t>
            </a:r>
            <a:r>
              <a:rPr lang="en-US" sz="1800" dirty="0" err="1"/>
              <a:t>människohandel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människoexploatering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arbetslivet</a:t>
            </a:r>
            <a:endParaRPr sz="1800" dirty="0"/>
          </a:p>
          <a:p>
            <a:r>
              <a:rPr lang="en-US" sz="1800" dirty="0"/>
              <a:t>Vi </a:t>
            </a:r>
            <a:r>
              <a:rPr lang="en-US" sz="1800" dirty="0" err="1"/>
              <a:t>respekterar</a:t>
            </a:r>
            <a:r>
              <a:rPr lang="en-US" sz="1800" dirty="0"/>
              <a:t> </a:t>
            </a:r>
            <a:r>
              <a:rPr lang="en-US" sz="1800" dirty="0" err="1"/>
              <a:t>varandras</a:t>
            </a:r>
            <a:r>
              <a:rPr lang="en-US" sz="1800" dirty="0"/>
              <a:t> </a:t>
            </a:r>
            <a:r>
              <a:rPr lang="en-US" sz="1800" dirty="0" err="1"/>
              <a:t>kompetenser</a:t>
            </a:r>
            <a:r>
              <a:rPr lang="en-US" sz="1800" dirty="0"/>
              <a:t>, </a:t>
            </a:r>
            <a:r>
              <a:rPr lang="en-US" sz="1800" dirty="0" err="1"/>
              <a:t>professioner</a:t>
            </a:r>
            <a:r>
              <a:rPr lang="en-US" sz="1800" dirty="0"/>
              <a:t>, </a:t>
            </a:r>
            <a:r>
              <a:rPr lang="en-US" sz="1800" dirty="0" err="1"/>
              <a:t>uppdrag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har </a:t>
            </a:r>
            <a:r>
              <a:rPr lang="en-US" sz="1800" dirty="0" err="1"/>
              <a:t>högt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tak</a:t>
            </a:r>
            <a:endParaRPr sz="1800" dirty="0"/>
          </a:p>
          <a:p>
            <a:r>
              <a:rPr lang="en-US" sz="1800" dirty="0"/>
              <a:t>Vi </a:t>
            </a:r>
            <a:r>
              <a:rPr lang="en-US" sz="1800" dirty="0" err="1"/>
              <a:t>välkomnar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mångfald</a:t>
            </a:r>
            <a:r>
              <a:rPr lang="en-US" sz="1800" dirty="0"/>
              <a:t> av </a:t>
            </a:r>
            <a:r>
              <a:rPr lang="en-US" sz="1800" dirty="0" err="1"/>
              <a:t>människor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inkluderande</a:t>
            </a:r>
            <a:r>
              <a:rPr lang="en-US" sz="1800" dirty="0"/>
              <a:t> </a:t>
            </a:r>
            <a:r>
              <a:rPr lang="en-US" sz="1800" dirty="0" err="1"/>
              <a:t>miljö</a:t>
            </a:r>
            <a:r>
              <a:rPr lang="en-US" sz="1800" dirty="0"/>
              <a:t> </a:t>
            </a:r>
            <a:r>
              <a:rPr lang="en-US" sz="1800" dirty="0" err="1"/>
              <a:t>där</a:t>
            </a:r>
            <a:r>
              <a:rPr lang="en-US" sz="1800" dirty="0"/>
              <a:t> </a:t>
            </a:r>
            <a:r>
              <a:rPr lang="en-US" sz="1800" dirty="0" err="1"/>
              <a:t>alla</a:t>
            </a:r>
            <a:r>
              <a:rPr lang="en-US" sz="1800" dirty="0"/>
              <a:t> </a:t>
            </a:r>
            <a:r>
              <a:rPr lang="en-US" sz="1800" dirty="0" err="1"/>
              <a:t>får</a:t>
            </a:r>
            <a:r>
              <a:rPr lang="en-US" sz="1800" dirty="0"/>
              <a:t> </a:t>
            </a:r>
            <a:r>
              <a:rPr lang="en-US" sz="1800" dirty="0" err="1"/>
              <a:t>möjlighet</a:t>
            </a:r>
            <a:r>
              <a:rPr lang="en-US" sz="1800" dirty="0"/>
              <a:t> </a:t>
            </a:r>
            <a:r>
              <a:rPr lang="en-US" sz="1800" dirty="0" err="1"/>
              <a:t>att</a:t>
            </a:r>
            <a:r>
              <a:rPr lang="en-US" sz="1800" dirty="0"/>
              <a:t> </a:t>
            </a:r>
            <a:r>
              <a:rPr lang="en-US" sz="1800" dirty="0" err="1"/>
              <a:t>vara</a:t>
            </a:r>
            <a:r>
              <a:rPr lang="en-US" sz="1800" dirty="0"/>
              <a:t> den man </a:t>
            </a:r>
            <a:r>
              <a:rPr lang="en-US" sz="1800" dirty="0" err="1"/>
              <a:t>är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bidra</a:t>
            </a:r>
            <a:r>
              <a:rPr lang="en-US" sz="1800" dirty="0"/>
              <a:t> med sin </a:t>
            </a:r>
            <a:r>
              <a:rPr lang="en-US" sz="1800" dirty="0" err="1"/>
              <a:t>unika</a:t>
            </a:r>
            <a:r>
              <a:rPr lang="en-US" sz="1800" dirty="0"/>
              <a:t> </a:t>
            </a:r>
            <a:r>
              <a:rPr lang="en-US" sz="1800" dirty="0" err="1"/>
              <a:t>kompetens</a:t>
            </a:r>
            <a:endParaRPr sz="1800" dirty="0"/>
          </a:p>
          <a:p>
            <a:r>
              <a:rPr lang="en-US" sz="1800" dirty="0"/>
              <a:t>Vi </a:t>
            </a:r>
            <a:r>
              <a:rPr lang="en-US" sz="1800" dirty="0" err="1"/>
              <a:t>samarbetar</a:t>
            </a:r>
            <a:r>
              <a:rPr lang="en-US" sz="1800" dirty="0"/>
              <a:t>, </a:t>
            </a:r>
            <a:r>
              <a:rPr lang="en-US" sz="1800" dirty="0" err="1"/>
              <a:t>ber</a:t>
            </a:r>
            <a:r>
              <a:rPr lang="en-US" sz="1800" dirty="0"/>
              <a:t> </a:t>
            </a:r>
            <a:r>
              <a:rPr lang="en-US" sz="1800" dirty="0" err="1"/>
              <a:t>varandra</a:t>
            </a:r>
            <a:r>
              <a:rPr lang="en-US" sz="1800" dirty="0"/>
              <a:t> om </a:t>
            </a:r>
            <a:r>
              <a:rPr lang="en-US" sz="1800" dirty="0" err="1"/>
              <a:t>hjälp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löser</a:t>
            </a:r>
            <a:r>
              <a:rPr lang="en-US" sz="1800" dirty="0"/>
              <a:t> problem </a:t>
            </a:r>
            <a:r>
              <a:rPr lang="en-US" sz="1800" dirty="0" err="1"/>
              <a:t>tillsammans</a:t>
            </a:r>
            <a:r>
              <a:rPr lang="en-US" sz="1800" dirty="0"/>
              <a:t> </a:t>
            </a:r>
            <a:endParaRPr dirty="0"/>
          </a:p>
        </p:txBody>
      </p:sp>
      <p:pic>
        <p:nvPicPr>
          <p:cNvPr id="239" name="Google Shape;23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594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7"/>
          <p:cNvSpPr/>
          <p:nvPr/>
        </p:nvSpPr>
        <p:spPr>
          <a:xfrm rot="-5400000">
            <a:off x="-2914650" y="2914650"/>
            <a:ext cx="6858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SPELREGEL 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"/>
          <p:cNvSpPr txBox="1">
            <a:spLocks noGrp="1"/>
          </p:cNvSpPr>
          <p:nvPr>
            <p:ph type="title"/>
          </p:nvPr>
        </p:nvSpPr>
        <p:spPr>
          <a:xfrm>
            <a:off x="1787583" y="1008000"/>
            <a:ext cx="935554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/>
              <a:t>ORDNING OCH REDA I ALLA LED</a:t>
            </a:r>
            <a:endParaRPr sz="1800" b="1"/>
          </a:p>
        </p:txBody>
      </p:sp>
      <p:sp>
        <p:nvSpPr>
          <p:cNvPr id="246" name="Google Shape;246;p8"/>
          <p:cNvSpPr txBox="1">
            <a:spLocks noGrp="1"/>
          </p:cNvSpPr>
          <p:nvPr>
            <p:ph type="body" idx="1"/>
          </p:nvPr>
        </p:nvSpPr>
        <p:spPr>
          <a:xfrm>
            <a:off x="1787583" y="1498662"/>
            <a:ext cx="93555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/>
              <a:t>Vi </a:t>
            </a:r>
            <a:r>
              <a:rPr lang="en-US" sz="1800" dirty="0" err="1"/>
              <a:t>bidrar</a:t>
            </a:r>
            <a:r>
              <a:rPr lang="en-US" sz="1800" dirty="0"/>
              <a:t> till </a:t>
            </a:r>
            <a:r>
              <a:rPr lang="en-US" sz="1800" dirty="0" err="1"/>
              <a:t>ordning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reda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alla</a:t>
            </a:r>
            <a:r>
              <a:rPr lang="en-US" sz="1800" dirty="0"/>
              <a:t> led. </a:t>
            </a:r>
            <a:r>
              <a:rPr lang="en-US" sz="1800" dirty="0" err="1"/>
              <a:t>Detta</a:t>
            </a:r>
            <a:r>
              <a:rPr lang="en-US" sz="1800" dirty="0"/>
              <a:t> </a:t>
            </a:r>
            <a:r>
              <a:rPr lang="en-US" sz="1800" dirty="0" err="1"/>
              <a:t>sker</a:t>
            </a:r>
            <a:r>
              <a:rPr lang="en-US" sz="1800" dirty="0"/>
              <a:t> </a:t>
            </a:r>
            <a:r>
              <a:rPr lang="en-US" sz="1800" dirty="0" err="1"/>
              <a:t>genom</a:t>
            </a:r>
            <a:r>
              <a:rPr lang="en-US" sz="1800" dirty="0"/>
              <a:t> </a:t>
            </a:r>
            <a:r>
              <a:rPr lang="en-US" sz="1800" dirty="0" err="1"/>
              <a:t>att</a:t>
            </a:r>
            <a:r>
              <a:rPr lang="en-US" sz="1800" dirty="0"/>
              <a:t> vi tar </a:t>
            </a:r>
            <a:r>
              <a:rPr lang="en-US" sz="1800" dirty="0" err="1"/>
              <a:t>ansvar</a:t>
            </a:r>
            <a:r>
              <a:rPr lang="en-US" sz="1800" dirty="0"/>
              <a:t> </a:t>
            </a:r>
            <a:r>
              <a:rPr lang="en-US" sz="1800" dirty="0" err="1"/>
              <a:t>utifrån</a:t>
            </a:r>
            <a:r>
              <a:rPr lang="en-US" sz="1800" dirty="0"/>
              <a:t> </a:t>
            </a:r>
            <a:r>
              <a:rPr lang="en-US" sz="1800" dirty="0" err="1"/>
              <a:t>principen</a:t>
            </a:r>
            <a:r>
              <a:rPr lang="en-US" sz="1800" dirty="0"/>
              <a:t> ”</a:t>
            </a:r>
            <a:r>
              <a:rPr lang="en-US" sz="1800" dirty="0" err="1"/>
              <a:t>rätt</a:t>
            </a:r>
            <a:r>
              <a:rPr lang="en-US" sz="1800" dirty="0"/>
              <a:t> </a:t>
            </a:r>
            <a:r>
              <a:rPr lang="en-US" sz="1800" dirty="0" err="1"/>
              <a:t>från</a:t>
            </a:r>
            <a:r>
              <a:rPr lang="en-US" sz="1800" dirty="0"/>
              <a:t> </a:t>
            </a:r>
            <a:r>
              <a:rPr lang="en-US" sz="1800" dirty="0" err="1"/>
              <a:t>mig</a:t>
            </a:r>
            <a:r>
              <a:rPr lang="en-US" sz="1800" dirty="0"/>
              <a:t>”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förstår</a:t>
            </a:r>
            <a:r>
              <a:rPr lang="en-US" sz="1800" dirty="0"/>
              <a:t> </a:t>
            </a:r>
            <a:r>
              <a:rPr lang="en-US" sz="1800" dirty="0" err="1"/>
              <a:t>vår</a:t>
            </a:r>
            <a:r>
              <a:rPr lang="en-US" sz="1800" dirty="0"/>
              <a:t> del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värdekedjan</a:t>
            </a:r>
            <a:r>
              <a:rPr lang="en-US" sz="1800" dirty="0"/>
              <a:t> - </a:t>
            </a:r>
            <a:r>
              <a:rPr lang="en-US" sz="1800" dirty="0" err="1"/>
              <a:t>framåt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bakåt</a:t>
            </a:r>
            <a:r>
              <a:rPr lang="en-US" sz="1800" dirty="0"/>
              <a:t> </a:t>
            </a:r>
            <a:endParaRPr dirty="0"/>
          </a:p>
          <a:p>
            <a:r>
              <a:rPr lang="en-US" sz="1800" dirty="0"/>
              <a:t>Det </a:t>
            </a:r>
            <a:r>
              <a:rPr lang="en-US" sz="1800" dirty="0" err="1"/>
              <a:t>är</a:t>
            </a:r>
            <a:r>
              <a:rPr lang="en-US" sz="1800" dirty="0"/>
              <a:t> </a:t>
            </a:r>
            <a:r>
              <a:rPr lang="en-US" sz="1800" dirty="0" err="1"/>
              <a:t>enkelt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säkert</a:t>
            </a:r>
            <a:r>
              <a:rPr lang="en-US" sz="1800" dirty="0"/>
              <a:t> </a:t>
            </a:r>
            <a:r>
              <a:rPr lang="en-US" sz="1800" dirty="0" err="1"/>
              <a:t>att</a:t>
            </a:r>
            <a:r>
              <a:rPr lang="en-US" sz="1800" dirty="0"/>
              <a:t> </a:t>
            </a:r>
            <a:r>
              <a:rPr lang="en-US" sz="1800" dirty="0" err="1"/>
              <a:t>inhämta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dela</a:t>
            </a:r>
            <a:r>
              <a:rPr lang="en-US" sz="1800" dirty="0"/>
              <a:t> information om </a:t>
            </a:r>
            <a:r>
              <a:rPr lang="en-US" sz="1800" dirty="0" err="1"/>
              <a:t>regler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lagar</a:t>
            </a:r>
            <a:endParaRPr sz="1800" dirty="0"/>
          </a:p>
          <a:p>
            <a:r>
              <a:rPr lang="en-US" sz="1800" dirty="0" err="1"/>
              <a:t>Transparens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helhetssyn</a:t>
            </a:r>
            <a:r>
              <a:rPr lang="en-US" sz="1800" dirty="0"/>
              <a:t> </a:t>
            </a:r>
            <a:r>
              <a:rPr lang="en-US" sz="1800" dirty="0" err="1"/>
              <a:t>skapar</a:t>
            </a:r>
            <a:r>
              <a:rPr lang="en-US" sz="1800" dirty="0"/>
              <a:t> </a:t>
            </a:r>
            <a:r>
              <a:rPr lang="en-US" sz="1800" dirty="0" err="1"/>
              <a:t>förutsättningar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effektivitet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ekonomisk</a:t>
            </a:r>
            <a:r>
              <a:rPr lang="en-US" sz="1800" dirty="0"/>
              <a:t> </a:t>
            </a:r>
            <a:r>
              <a:rPr lang="en-US" sz="1800" dirty="0" err="1"/>
              <a:t>hållbarhet</a:t>
            </a:r>
            <a:r>
              <a:rPr lang="en-US" sz="1800" dirty="0"/>
              <a:t> </a:t>
            </a:r>
            <a:endParaRPr dirty="0"/>
          </a:p>
          <a:p>
            <a:r>
              <a:rPr lang="en-US" sz="1800" dirty="0" err="1"/>
              <a:t>Alla</a:t>
            </a:r>
            <a:r>
              <a:rPr lang="en-US" sz="1800" dirty="0"/>
              <a:t> </a:t>
            </a:r>
            <a:r>
              <a:rPr lang="en-US" sz="1800" dirty="0" err="1"/>
              <a:t>som</a:t>
            </a:r>
            <a:r>
              <a:rPr lang="en-US" sz="1800" dirty="0"/>
              <a:t> </a:t>
            </a:r>
            <a:r>
              <a:rPr lang="en-US" sz="1800" dirty="0" err="1"/>
              <a:t>arbetar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byggarbetsplats</a:t>
            </a:r>
            <a:r>
              <a:rPr lang="en-US" sz="1800" dirty="0"/>
              <a:t> har ID06-kort med </a:t>
            </a:r>
            <a:r>
              <a:rPr lang="en-US" sz="1800" dirty="0" err="1"/>
              <a:t>säkerställd</a:t>
            </a:r>
            <a:r>
              <a:rPr lang="en-US" sz="1800" dirty="0"/>
              <a:t> </a:t>
            </a:r>
            <a:r>
              <a:rPr lang="en-US" sz="1800" dirty="0" err="1"/>
              <a:t>identitet</a:t>
            </a:r>
            <a:endParaRPr sz="1800" dirty="0"/>
          </a:p>
          <a:p>
            <a:r>
              <a:rPr lang="en-US" sz="1800" dirty="0"/>
              <a:t>Inga </a:t>
            </a:r>
            <a:r>
              <a:rPr lang="en-US" sz="1800" dirty="0" err="1"/>
              <a:t>mutor</a:t>
            </a:r>
            <a:r>
              <a:rPr lang="en-US" sz="1800" dirty="0"/>
              <a:t>, </a:t>
            </a:r>
            <a:r>
              <a:rPr lang="en-US" sz="1800" dirty="0" err="1"/>
              <a:t>inget</a:t>
            </a:r>
            <a:r>
              <a:rPr lang="en-US" sz="1800" dirty="0"/>
              <a:t> </a:t>
            </a:r>
            <a:r>
              <a:rPr lang="en-US" sz="1800" dirty="0" err="1"/>
              <a:t>jäv</a:t>
            </a:r>
            <a:r>
              <a:rPr lang="en-US" sz="1800" dirty="0"/>
              <a:t> </a:t>
            </a:r>
            <a:r>
              <a:rPr lang="en-US" sz="1800" dirty="0" err="1"/>
              <a:t>eller</a:t>
            </a:r>
            <a:r>
              <a:rPr lang="en-US" sz="1800" dirty="0"/>
              <a:t> </a:t>
            </a:r>
            <a:r>
              <a:rPr lang="en-US" sz="1800" dirty="0" err="1"/>
              <a:t>svart</a:t>
            </a:r>
            <a:r>
              <a:rPr lang="en-US" sz="1800" dirty="0"/>
              <a:t> </a:t>
            </a:r>
            <a:r>
              <a:rPr lang="en-US" sz="1800" dirty="0" err="1"/>
              <a:t>arbetskraft</a:t>
            </a:r>
            <a:r>
              <a:rPr lang="en-US" sz="1800" dirty="0"/>
              <a:t> </a:t>
            </a:r>
            <a:r>
              <a:rPr lang="en-US" sz="1800" dirty="0" err="1"/>
              <a:t>förekommer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sektorn</a:t>
            </a:r>
            <a:endParaRPr sz="1800" dirty="0"/>
          </a:p>
          <a:p>
            <a:r>
              <a:rPr lang="en-US" sz="1800" dirty="0"/>
              <a:t>Vi </a:t>
            </a:r>
            <a:r>
              <a:rPr lang="en-US" sz="1800" dirty="0" err="1"/>
              <a:t>följer</a:t>
            </a:r>
            <a:r>
              <a:rPr lang="en-US" sz="1800" dirty="0"/>
              <a:t> den </a:t>
            </a:r>
            <a:r>
              <a:rPr lang="en-US" sz="1800" dirty="0" err="1"/>
              <a:t>svenska</a:t>
            </a:r>
            <a:r>
              <a:rPr lang="en-US" sz="1800" dirty="0"/>
              <a:t> </a:t>
            </a:r>
            <a:r>
              <a:rPr lang="en-US" sz="1800" dirty="0" err="1"/>
              <a:t>modellen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väl</a:t>
            </a:r>
            <a:r>
              <a:rPr lang="en-US" sz="1800" dirty="0"/>
              <a:t> </a:t>
            </a:r>
            <a:r>
              <a:rPr lang="en-US" sz="1800" dirty="0" err="1"/>
              <a:t>fungerande</a:t>
            </a:r>
            <a:r>
              <a:rPr lang="en-US" sz="1800" dirty="0"/>
              <a:t> </a:t>
            </a:r>
            <a:r>
              <a:rPr lang="en-US" sz="1800" dirty="0" err="1"/>
              <a:t>arbetsmarknad</a:t>
            </a:r>
            <a:endParaRPr sz="1800" dirty="0"/>
          </a:p>
          <a:p>
            <a:r>
              <a:rPr lang="en-US" sz="1800" dirty="0"/>
              <a:t>Vi </a:t>
            </a:r>
            <a:r>
              <a:rPr lang="en-US" sz="1800" dirty="0" err="1"/>
              <a:t>är</a:t>
            </a:r>
            <a:r>
              <a:rPr lang="en-US" sz="1800" dirty="0"/>
              <a:t> </a:t>
            </a:r>
            <a:r>
              <a:rPr lang="en-US" sz="1800" dirty="0" err="1"/>
              <a:t>stolta</a:t>
            </a:r>
            <a:r>
              <a:rPr lang="en-US" sz="1800" dirty="0"/>
              <a:t> </a:t>
            </a:r>
            <a:r>
              <a:rPr lang="en-US" sz="1800" dirty="0" err="1"/>
              <a:t>över</a:t>
            </a:r>
            <a:r>
              <a:rPr lang="en-US" sz="1800" dirty="0"/>
              <a:t> </a:t>
            </a:r>
            <a:r>
              <a:rPr lang="en-US" sz="1800" dirty="0" err="1"/>
              <a:t>att</a:t>
            </a:r>
            <a:r>
              <a:rPr lang="en-US" sz="1800" dirty="0"/>
              <a:t> </a:t>
            </a:r>
            <a:r>
              <a:rPr lang="en-US" sz="1800" dirty="0" err="1"/>
              <a:t>prestera</a:t>
            </a:r>
            <a:r>
              <a:rPr lang="en-US" sz="1800" dirty="0"/>
              <a:t> </a:t>
            </a:r>
            <a:r>
              <a:rPr lang="en-US" sz="1800" dirty="0" err="1"/>
              <a:t>rätt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korrekt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lyfter</a:t>
            </a:r>
            <a:r>
              <a:rPr lang="en-US" sz="1800" dirty="0"/>
              <a:t> </a:t>
            </a:r>
            <a:r>
              <a:rPr lang="en-US" sz="1800" dirty="0" err="1"/>
              <a:t>fram</a:t>
            </a:r>
            <a:r>
              <a:rPr lang="en-US" sz="1800" dirty="0"/>
              <a:t> </a:t>
            </a:r>
            <a:r>
              <a:rPr lang="en-US" sz="1800" dirty="0" err="1"/>
              <a:t>varandra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goda</a:t>
            </a:r>
            <a:r>
              <a:rPr lang="en-US" sz="1800" dirty="0"/>
              <a:t> </a:t>
            </a:r>
            <a:r>
              <a:rPr lang="en-US" sz="1800" dirty="0" err="1"/>
              <a:t>exempel</a:t>
            </a:r>
            <a:endParaRPr sz="1800" dirty="0"/>
          </a:p>
        </p:txBody>
      </p:sp>
      <p:pic>
        <p:nvPicPr>
          <p:cNvPr id="247" name="Google Shape;24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594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8"/>
          <p:cNvSpPr/>
          <p:nvPr/>
        </p:nvSpPr>
        <p:spPr>
          <a:xfrm rot="-5400000">
            <a:off x="-2914650" y="2914650"/>
            <a:ext cx="6858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SPELREGEL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"/>
          <p:cNvSpPr txBox="1">
            <a:spLocks noGrp="1"/>
          </p:cNvSpPr>
          <p:nvPr>
            <p:ph type="title"/>
          </p:nvPr>
        </p:nvSpPr>
        <p:spPr>
          <a:xfrm>
            <a:off x="1779494" y="1008000"/>
            <a:ext cx="93457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/>
              <a:t>TYDLIGA REGLER OCH LAGAR SAMT UPPFÖLJNING OCH SANKTIONER VID </a:t>
            </a:r>
            <a:br>
              <a:rPr lang="en-US" sz="1800" b="1"/>
            </a:br>
            <a:r>
              <a:rPr lang="en-US" sz="1800" b="1"/>
              <a:t>LAG- OCH REGELBROTT</a:t>
            </a:r>
            <a:endParaRPr sz="1800" b="1"/>
          </a:p>
        </p:txBody>
      </p:sp>
      <p:sp>
        <p:nvSpPr>
          <p:cNvPr id="254" name="Google Shape;254;p9"/>
          <p:cNvSpPr txBox="1">
            <a:spLocks noGrp="1"/>
          </p:cNvSpPr>
          <p:nvPr>
            <p:ph type="body" idx="1"/>
          </p:nvPr>
        </p:nvSpPr>
        <p:spPr>
          <a:xfrm>
            <a:off x="1779494" y="1670781"/>
            <a:ext cx="9345706" cy="48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/>
              <a:t>Vi </a:t>
            </a:r>
            <a:r>
              <a:rPr lang="en-US" sz="1800" dirty="0" err="1"/>
              <a:t>engagerar</a:t>
            </a:r>
            <a:r>
              <a:rPr lang="en-US" sz="1800" dirty="0"/>
              <a:t> </a:t>
            </a:r>
            <a:r>
              <a:rPr lang="en-US" sz="1800" dirty="0" err="1"/>
              <a:t>oss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forum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att</a:t>
            </a:r>
            <a:r>
              <a:rPr lang="en-US" sz="1800" dirty="0"/>
              <a:t> </a:t>
            </a:r>
            <a:r>
              <a:rPr lang="en-US" sz="1800" dirty="0" err="1"/>
              <a:t>bidra</a:t>
            </a:r>
            <a:r>
              <a:rPr lang="en-US" sz="1800" dirty="0"/>
              <a:t> till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påverka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ökad</a:t>
            </a:r>
            <a:r>
              <a:rPr lang="en-US" sz="1800" dirty="0"/>
              <a:t> </a:t>
            </a:r>
            <a:r>
              <a:rPr lang="en-US" sz="1800" dirty="0" err="1"/>
              <a:t>tydlighet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samordning</a:t>
            </a:r>
            <a:r>
              <a:rPr lang="en-US" sz="1800" dirty="0"/>
              <a:t> av </a:t>
            </a:r>
            <a:r>
              <a:rPr lang="en-US" sz="1800" dirty="0" err="1"/>
              <a:t>regelverket</a:t>
            </a:r>
            <a:r>
              <a:rPr lang="en-US" sz="1800" dirty="0"/>
              <a:t> </a:t>
            </a:r>
            <a:endParaRPr sz="1800" dirty="0"/>
          </a:p>
          <a:p>
            <a:r>
              <a:rPr lang="en-US" sz="1800" dirty="0"/>
              <a:t>Det </a:t>
            </a:r>
            <a:r>
              <a:rPr lang="en-US" sz="1800" dirty="0" err="1"/>
              <a:t>är</a:t>
            </a:r>
            <a:r>
              <a:rPr lang="en-US" sz="1800" dirty="0"/>
              <a:t> </a:t>
            </a:r>
            <a:r>
              <a:rPr lang="en-US" sz="1800" dirty="0" err="1"/>
              <a:t>lätt</a:t>
            </a:r>
            <a:r>
              <a:rPr lang="en-US" sz="1800" dirty="0"/>
              <a:t> </a:t>
            </a:r>
            <a:r>
              <a:rPr lang="en-US" sz="1800" dirty="0" err="1"/>
              <a:t>att</a:t>
            </a:r>
            <a:r>
              <a:rPr lang="en-US" sz="1800" dirty="0"/>
              <a:t> </a:t>
            </a:r>
            <a:r>
              <a:rPr lang="en-US" sz="1800" dirty="0" err="1"/>
              <a:t>göra</a:t>
            </a:r>
            <a:r>
              <a:rPr lang="en-US" sz="1800" dirty="0"/>
              <a:t> </a:t>
            </a:r>
            <a:r>
              <a:rPr lang="en-US" sz="1800" dirty="0" err="1"/>
              <a:t>rätt</a:t>
            </a:r>
            <a:r>
              <a:rPr lang="en-US" sz="1800" dirty="0"/>
              <a:t> tack </a:t>
            </a:r>
            <a:r>
              <a:rPr lang="en-US" sz="1800" dirty="0" err="1"/>
              <a:t>vare</a:t>
            </a:r>
            <a:r>
              <a:rPr lang="en-US" sz="1800" dirty="0"/>
              <a:t> </a:t>
            </a:r>
            <a:r>
              <a:rPr lang="en-US" sz="1800" dirty="0" err="1"/>
              <a:t>tydliga</a:t>
            </a:r>
            <a:r>
              <a:rPr lang="en-US" sz="1800" dirty="0"/>
              <a:t> </a:t>
            </a:r>
            <a:r>
              <a:rPr lang="en-US" sz="1800" dirty="0" err="1"/>
              <a:t>lagar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föreskrifter</a:t>
            </a:r>
            <a:endParaRPr sz="1800" dirty="0"/>
          </a:p>
          <a:p>
            <a:r>
              <a:rPr lang="en-US" sz="1800" dirty="0"/>
              <a:t>Vi </a:t>
            </a:r>
            <a:r>
              <a:rPr lang="en-US" sz="1800" dirty="0" err="1"/>
              <a:t>underlättar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andra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genomför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egen</a:t>
            </a:r>
            <a:r>
              <a:rPr lang="en-US" sz="1800" dirty="0"/>
              <a:t> del </a:t>
            </a:r>
            <a:r>
              <a:rPr lang="en-US" sz="1800" dirty="0" err="1"/>
              <a:t>uppföljning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kontroll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våra</a:t>
            </a:r>
            <a:r>
              <a:rPr lang="en-US" sz="1800" dirty="0"/>
              <a:t> </a:t>
            </a:r>
            <a:r>
              <a:rPr lang="en-US" sz="1800" dirty="0" err="1"/>
              <a:t>arbetsplatser</a:t>
            </a:r>
            <a:endParaRPr sz="1800" dirty="0"/>
          </a:p>
          <a:p>
            <a:r>
              <a:rPr lang="en-US" sz="1800" dirty="0" err="1"/>
              <a:t>Myndigheterna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branschens</a:t>
            </a:r>
            <a:r>
              <a:rPr lang="en-US" sz="1800" dirty="0"/>
              <a:t> </a:t>
            </a:r>
            <a:r>
              <a:rPr lang="en-US" sz="1800" dirty="0" err="1"/>
              <a:t>aktörer</a:t>
            </a:r>
            <a:r>
              <a:rPr lang="en-US" sz="1800" dirty="0"/>
              <a:t> har </a:t>
            </a:r>
            <a:r>
              <a:rPr lang="en-US" sz="1800" dirty="0" err="1"/>
              <a:t>ändamålsenliga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effektiva</a:t>
            </a:r>
            <a:r>
              <a:rPr lang="en-US" sz="1800" dirty="0"/>
              <a:t> </a:t>
            </a:r>
            <a:r>
              <a:rPr lang="en-US" sz="1800" dirty="0" err="1"/>
              <a:t>metoder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tillsyn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kontroll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att</a:t>
            </a:r>
            <a:r>
              <a:rPr lang="en-US" sz="1800" dirty="0"/>
              <a:t> </a:t>
            </a:r>
            <a:r>
              <a:rPr lang="en-US" sz="1800" dirty="0" err="1"/>
              <a:t>motverka</a:t>
            </a:r>
            <a:r>
              <a:rPr lang="en-US" sz="1800" dirty="0"/>
              <a:t> </a:t>
            </a:r>
            <a:r>
              <a:rPr lang="en-US" sz="1800" dirty="0" err="1"/>
              <a:t>fusk</a:t>
            </a:r>
            <a:r>
              <a:rPr lang="en-US" sz="1800" dirty="0"/>
              <a:t>, </a:t>
            </a:r>
            <a:r>
              <a:rPr lang="en-US" sz="1800" dirty="0" err="1"/>
              <a:t>regelöverträdelser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brottslighet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arbetslivet</a:t>
            </a:r>
            <a:r>
              <a:rPr lang="en-US" sz="1800" dirty="0"/>
              <a:t> </a:t>
            </a:r>
            <a:endParaRPr dirty="0"/>
          </a:p>
          <a:p>
            <a:r>
              <a:rPr lang="en-US" sz="1800" dirty="0"/>
              <a:t>Det </a:t>
            </a:r>
            <a:r>
              <a:rPr lang="en-US" sz="1800" dirty="0" err="1"/>
              <a:t>finns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tydlig</a:t>
            </a:r>
            <a:r>
              <a:rPr lang="en-US" sz="1800" dirty="0"/>
              <a:t> </a:t>
            </a:r>
            <a:r>
              <a:rPr lang="en-US" sz="1800" dirty="0" err="1"/>
              <a:t>ansvarsfördelning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effektiv</a:t>
            </a:r>
            <a:r>
              <a:rPr lang="en-US" sz="1800" dirty="0"/>
              <a:t> </a:t>
            </a:r>
            <a:r>
              <a:rPr lang="en-US" sz="1800" dirty="0" err="1"/>
              <a:t>samverkan</a:t>
            </a:r>
            <a:r>
              <a:rPr lang="en-US" sz="1800" dirty="0"/>
              <a:t> </a:t>
            </a:r>
            <a:r>
              <a:rPr lang="en-US" sz="1800" dirty="0" err="1"/>
              <a:t>mellan</a:t>
            </a:r>
            <a:r>
              <a:rPr lang="en-US" sz="1800" dirty="0"/>
              <a:t> </a:t>
            </a:r>
            <a:r>
              <a:rPr lang="en-US" sz="1800" dirty="0" err="1"/>
              <a:t>myndigheterna</a:t>
            </a:r>
            <a:r>
              <a:rPr lang="en-US" sz="1800" dirty="0"/>
              <a:t>.</a:t>
            </a:r>
            <a:endParaRPr dirty="0"/>
          </a:p>
          <a:p>
            <a:r>
              <a:rPr lang="en-US" sz="1800" dirty="0" err="1"/>
              <a:t>Myndigheterna</a:t>
            </a:r>
            <a:r>
              <a:rPr lang="en-US" sz="1800" dirty="0"/>
              <a:t> har </a:t>
            </a:r>
            <a:r>
              <a:rPr lang="en-US" sz="1800" dirty="0" err="1"/>
              <a:t>erforderliga</a:t>
            </a:r>
            <a:r>
              <a:rPr lang="en-US" sz="1800" dirty="0"/>
              <a:t> </a:t>
            </a:r>
            <a:r>
              <a:rPr lang="en-US" sz="1800" dirty="0" err="1"/>
              <a:t>resurser</a:t>
            </a:r>
            <a:r>
              <a:rPr lang="en-US" sz="1800" dirty="0"/>
              <a:t> </a:t>
            </a:r>
            <a:r>
              <a:rPr lang="en-US" sz="1800" dirty="0" err="1"/>
              <a:t>inom</a:t>
            </a:r>
            <a:r>
              <a:rPr lang="en-US" sz="1800" dirty="0"/>
              <a:t> </a:t>
            </a:r>
            <a:r>
              <a:rPr lang="en-US" sz="1800" dirty="0" err="1"/>
              <a:t>sina</a:t>
            </a:r>
            <a:r>
              <a:rPr lang="en-US" sz="1800" dirty="0"/>
              <a:t> </a:t>
            </a:r>
            <a:r>
              <a:rPr lang="en-US" sz="1800" dirty="0" err="1"/>
              <a:t>respektive</a:t>
            </a:r>
            <a:r>
              <a:rPr lang="en-US" sz="1800" dirty="0"/>
              <a:t> </a:t>
            </a:r>
            <a:r>
              <a:rPr lang="en-US" sz="1800" dirty="0" err="1"/>
              <a:t>uppdrag</a:t>
            </a:r>
            <a:r>
              <a:rPr lang="en-US" sz="1800" dirty="0"/>
              <a:t> </a:t>
            </a:r>
            <a:r>
              <a:rPr lang="en-US" sz="1800" dirty="0" err="1"/>
              <a:t>när</a:t>
            </a:r>
            <a:r>
              <a:rPr lang="en-US" sz="1800" dirty="0"/>
              <a:t> det </a:t>
            </a:r>
            <a:r>
              <a:rPr lang="en-US" sz="1800" dirty="0" err="1"/>
              <a:t>gäller</a:t>
            </a:r>
            <a:r>
              <a:rPr lang="en-US" sz="1800" dirty="0"/>
              <a:t> </a:t>
            </a:r>
            <a:r>
              <a:rPr lang="en-US" sz="1800" dirty="0" err="1"/>
              <a:t>att</a:t>
            </a:r>
            <a:r>
              <a:rPr lang="en-US" sz="1800" dirty="0"/>
              <a:t> </a:t>
            </a:r>
            <a:r>
              <a:rPr lang="en-US" sz="1800" dirty="0" err="1"/>
              <a:t>utöva</a:t>
            </a:r>
            <a:r>
              <a:rPr lang="en-US" sz="1800" dirty="0"/>
              <a:t> </a:t>
            </a:r>
            <a:r>
              <a:rPr lang="en-US" sz="1800" dirty="0" err="1"/>
              <a:t>tillsyn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kontroll</a:t>
            </a:r>
            <a:endParaRPr sz="1800" dirty="0"/>
          </a:p>
          <a:p>
            <a:r>
              <a:rPr lang="en-US" sz="1800" dirty="0" err="1"/>
              <a:t>Myndigheterna</a:t>
            </a:r>
            <a:r>
              <a:rPr lang="en-US" sz="1800" dirty="0"/>
              <a:t> har </a:t>
            </a:r>
            <a:r>
              <a:rPr lang="en-US" sz="1800" dirty="0" err="1"/>
              <a:t>tydliga</a:t>
            </a:r>
            <a:r>
              <a:rPr lang="en-US" sz="1800" dirty="0"/>
              <a:t> </a:t>
            </a:r>
            <a:r>
              <a:rPr lang="en-US" sz="1800" dirty="0" err="1"/>
              <a:t>riskindikatorer</a:t>
            </a:r>
            <a:r>
              <a:rPr lang="en-US" sz="1800" dirty="0"/>
              <a:t> </a:t>
            </a:r>
            <a:r>
              <a:rPr lang="en-US" sz="1800" dirty="0" err="1"/>
              <a:t>kopplat</a:t>
            </a:r>
            <a:r>
              <a:rPr lang="en-US" sz="1800" dirty="0"/>
              <a:t> till </a:t>
            </a:r>
            <a:r>
              <a:rPr lang="en-US" sz="1800" dirty="0" err="1"/>
              <a:t>sund</a:t>
            </a:r>
            <a:r>
              <a:rPr lang="en-US" sz="1800" dirty="0"/>
              <a:t> </a:t>
            </a:r>
            <a:r>
              <a:rPr lang="en-US" sz="1800" dirty="0" err="1"/>
              <a:t>konkurrens</a:t>
            </a:r>
            <a:endParaRPr sz="1800" dirty="0">
              <a:highlight>
                <a:srgbClr val="FFFF00"/>
              </a:highlight>
            </a:endParaRPr>
          </a:p>
          <a:p>
            <a:pPr marL="28575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 dirty="0"/>
          </a:p>
        </p:txBody>
      </p:sp>
      <p:pic>
        <p:nvPicPr>
          <p:cNvPr id="255" name="Google Shape;25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594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9"/>
          <p:cNvSpPr/>
          <p:nvPr/>
        </p:nvSpPr>
        <p:spPr>
          <a:xfrm rot="-5400000">
            <a:off x="-2914650" y="2914650"/>
            <a:ext cx="6858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SPELREGEL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3A80B6CA9DE743B75B36AA67A5302B" ma:contentTypeVersion="2" ma:contentTypeDescription="Create a new document." ma:contentTypeScope="" ma:versionID="49b1af76e21493f7609d3967e13d63b6">
  <xsd:schema xmlns:xsd="http://www.w3.org/2001/XMLSchema" xmlns:xs="http://www.w3.org/2001/XMLSchema" xmlns:p="http://schemas.microsoft.com/office/2006/metadata/properties" xmlns:ns2="360600c0-ca6b-4ab2-839d-d2de60018850" targetNamespace="http://schemas.microsoft.com/office/2006/metadata/properties" ma:root="true" ma:fieldsID="724602d2d849b37f2c173ebef1bbbdb7" ns2:_="">
    <xsd:import namespace="360600c0-ca6b-4ab2-839d-d2de600188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600c0-ca6b-4ab2-839d-d2de600188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9983F7-7BFE-40AA-8518-1C67FCDB2C0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360600c0-ca6b-4ab2-839d-d2de60018850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345DD74-6605-4639-9A81-744FE5D9A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0600c0-ca6b-4ab2-839d-d2de600188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D13307-C241-42A8-9D0B-A765310A84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1255</Words>
  <Application>Microsoft Office PowerPoint</Application>
  <PresentationFormat>Bredbild</PresentationFormat>
  <Paragraphs>123</Paragraphs>
  <Slides>17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17</vt:i4>
      </vt:variant>
    </vt:vector>
  </HeadingPairs>
  <TitlesOfParts>
    <vt:vector size="24" baseType="lpstr">
      <vt:lpstr>Arial</vt:lpstr>
      <vt:lpstr>Helvetica Neue</vt:lpstr>
      <vt:lpstr>Calibri</vt:lpstr>
      <vt:lpstr>Office-tema</vt:lpstr>
      <vt:lpstr>Office-tema</vt:lpstr>
      <vt:lpstr>White</vt:lpstr>
      <vt:lpstr>1_Simple Light</vt:lpstr>
      <vt:lpstr>PowerPoint-presentation</vt:lpstr>
      <vt:lpstr>SUND KONKURRENS – EN FÖRUTSÄTTNING FÖR ETT HÅLLBART SAMHÄLLSBYGGE I VÄRLDSKLASS</vt:lpstr>
      <vt:lpstr>7 SPELREGLER - FÖR ATT SKAPA EN HÅLLBAR OCH ATTRAKTIV BRANSCH  Sund konkurrens bygger på principen ”rätt från mig”.  Vi i och omkring bygg- och anläggningsbranschen tar ansvar för:   </vt:lpstr>
      <vt:lpstr>SÄKER ARBETSMILJÖ</vt:lpstr>
      <vt:lpstr>SCHYSSTA ARBETSVILLKOR</vt:lpstr>
      <vt:lpstr>RÄTT KOMPETENS FÖR JOBBET</vt:lpstr>
      <vt:lpstr>RESPEKT OCH LIKABEHANDLING</vt:lpstr>
      <vt:lpstr>ORDNING OCH REDA I ALLA LED</vt:lpstr>
      <vt:lpstr>TYDLIGA REGLER OCH LAGAR SAMT UPPFÖLJNING OCH SANKTIONER VID  LAG- OCH REGELBROTT</vt:lpstr>
      <vt:lpstr>AVTAL I ALLA LED INNEHÅLLER KRAV OCH UPPFÖLJNING PÅ DE SEX SPELREGLERNA</vt:lpstr>
      <vt:lpstr>PowerPoint-presentation</vt:lpstr>
      <vt:lpstr>PowerPoint-presentation</vt:lpstr>
      <vt:lpstr>PowerPoint-presentation</vt:lpstr>
      <vt:lpstr>PowerPoint-presentation</vt:lpstr>
      <vt:lpstr>7 SPELREGLER - FÖR ATT SKAPA EN HÅLLBAR OCH ATTRAKTIV BRANSCH  Sund konkurrens bygger på principen ”rätt från mig”.  Vi i och omkring bygg- och anläggningsbranschen tar ansvar för:   </vt:lpstr>
      <vt:lpstr>I VÅRT GEMENSAMMA ARBETE FÖR SUND KONKURRENS BIDRAR VI TILL FLERA MÅL I AGENDA 2030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Thunblad, Claes</dc:creator>
  <cp:lastModifiedBy>Johan Riddarström</cp:lastModifiedBy>
  <cp:revision>6</cp:revision>
  <dcterms:modified xsi:type="dcterms:W3CDTF">2021-02-19T13:46:37Z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0x010100E03A80B6CA9DE743B75B36AA67A5302B</vt:lpwstr>
  </property>
</Properties>
</file>