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notesSlides/notesSlide10.xml" ContentType="application/vnd.openxmlformats-officedocument.presentationml.notesSlide+xml"/>
  <Override PartName="/ppt/charts/chart16.xml" ContentType="application/vnd.openxmlformats-officedocument.drawingml.chart+xml"/>
  <Override PartName="/ppt/notesSlides/notesSlide11.xml" ContentType="application/vnd.openxmlformats-officedocument.presentationml.notesSlide+xml"/>
  <Override PartName="/ppt/charts/chart17.xml" ContentType="application/vnd.openxmlformats-officedocument.drawingml.chart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notesSlides/notesSlide13.xml" ContentType="application/vnd.openxmlformats-officedocument.presentationml.notesSlide+xml"/>
  <Override PartName="/ppt/charts/chart19.xml" ContentType="application/vnd.openxmlformats-officedocument.drawingml.chart+xml"/>
  <Override PartName="/ppt/notesSlides/notesSlide14.xml" ContentType="application/vnd.openxmlformats-officedocument.presentationml.notesSlide+xml"/>
  <Override PartName="/ppt/charts/chart20.xml" ContentType="application/vnd.openxmlformats-officedocument.drawingml.chart+xml"/>
  <Override PartName="/ppt/theme/themeOverride4.xml" ContentType="application/vnd.openxmlformats-officedocument.themeOverride+xml"/>
  <Override PartName="/ppt/notesSlides/notesSlide15.xml" ContentType="application/vnd.openxmlformats-officedocument.presentationml.notesSlide+xml"/>
  <Override PartName="/ppt/charts/chart21.xml" ContentType="application/vnd.openxmlformats-officedocument.drawingml.chart+xml"/>
  <Override PartName="/ppt/notesSlides/notesSlide16.xml" ContentType="application/vnd.openxmlformats-officedocument.presentationml.notesSlide+xml"/>
  <Override PartName="/ppt/charts/chart2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6" r:id="rId4"/>
    <p:sldMasterId id="2147483676" r:id="rId5"/>
    <p:sldMasterId id="2147483675" r:id="rId6"/>
    <p:sldMasterId id="2147483686" r:id="rId7"/>
    <p:sldMasterId id="2147483702" r:id="rId8"/>
    <p:sldMasterId id="2147483696" r:id="rId9"/>
    <p:sldMasterId id="2147483690" r:id="rId10"/>
    <p:sldMasterId id="2147483709" r:id="rId11"/>
  </p:sldMasterIdLst>
  <p:notesMasterIdLst>
    <p:notesMasterId r:id="rId34"/>
  </p:notesMasterIdLst>
  <p:handoutMasterIdLst>
    <p:handoutMasterId r:id="rId35"/>
  </p:handoutMasterIdLst>
  <p:sldIdLst>
    <p:sldId id="562" r:id="rId12"/>
    <p:sldId id="458" r:id="rId13"/>
    <p:sldId id="5490" r:id="rId14"/>
    <p:sldId id="644" r:id="rId15"/>
    <p:sldId id="5496" r:id="rId16"/>
    <p:sldId id="716" r:id="rId17"/>
    <p:sldId id="5495" r:id="rId18"/>
    <p:sldId id="5468" r:id="rId19"/>
    <p:sldId id="5478" r:id="rId20"/>
    <p:sldId id="647" r:id="rId21"/>
    <p:sldId id="5489" r:id="rId22"/>
    <p:sldId id="731" r:id="rId23"/>
    <p:sldId id="732" r:id="rId24"/>
    <p:sldId id="5436" r:id="rId25"/>
    <p:sldId id="648" r:id="rId26"/>
    <p:sldId id="5486" r:id="rId27"/>
    <p:sldId id="5443" r:id="rId28"/>
    <p:sldId id="5487" r:id="rId29"/>
    <p:sldId id="5451" r:id="rId30"/>
    <p:sldId id="5480" r:id="rId31"/>
    <p:sldId id="5488" r:id="rId32"/>
    <p:sldId id="601" r:id="rId33"/>
  </p:sldIdLst>
  <p:sldSz cx="12192000" cy="6858000"/>
  <p:notesSz cx="6718300" cy="9855200"/>
  <p:embeddedFontLst>
    <p:embeddedFont>
      <p:font typeface="Lab Grotesque" panose="020B0604020202020204" charset="0"/>
      <p:regular r:id="rId36"/>
      <p:bold r:id="rId37"/>
      <p:italic r:id="rId38"/>
      <p:boldItalic r:id="rId39"/>
    </p:embeddedFont>
    <p:embeddedFont>
      <p:font typeface="Lab Grotesque Black" panose="020B0604020202020204" charset="0"/>
      <p:regular r:id="rId40"/>
      <p:bold r:id="rId41"/>
      <p:italic r:id="rId42"/>
      <p:boldItalic r:id="rId43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6289" userDrawn="1">
          <p15:clr>
            <a:srgbClr val="A4A3A4"/>
          </p15:clr>
        </p15:guide>
        <p15:guide id="4" orient="horz" pos="1389" userDrawn="1">
          <p15:clr>
            <a:srgbClr val="A4A3A4"/>
          </p15:clr>
        </p15:guide>
        <p15:guide id="5" orient="horz" pos="3884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7378" userDrawn="1">
          <p15:clr>
            <a:srgbClr val="A4A3A4"/>
          </p15:clr>
        </p15:guide>
        <p15:guide id="8" pos="2184" userDrawn="1">
          <p15:clr>
            <a:srgbClr val="A4A3A4"/>
          </p15:clr>
        </p15:guide>
        <p15:guide id="9" orient="horz" pos="731" userDrawn="1">
          <p15:clr>
            <a:srgbClr val="A4A3A4"/>
          </p15:clr>
        </p15:guide>
        <p15:guide id="10" orient="horz" pos="11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6F7D"/>
    <a:srgbClr val="EA8F12"/>
    <a:srgbClr val="1D3C4B"/>
    <a:srgbClr val="61717F"/>
    <a:srgbClr val="FFFFFF"/>
    <a:srgbClr val="DA5C52"/>
    <a:srgbClr val="F2F2F2"/>
    <a:srgbClr val="D44338"/>
    <a:srgbClr val="71B39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2F870B-C95D-48A4-B320-84C798E5AF8D}" v="1" dt="2024-02-19T14:54:46.6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>
        <p:guide pos="6289"/>
        <p:guide orient="horz" pos="1389"/>
        <p:guide orient="horz" pos="3884"/>
        <p:guide pos="3840"/>
        <p:guide pos="7378"/>
        <p:guide pos="2184"/>
        <p:guide orient="horz" pos="731"/>
        <p:guide orient="horz" pos="116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font" Target="fonts/font1.fntdata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18.xlsm"/><Relationship Id="rId1" Type="http://schemas.openxmlformats.org/officeDocument/2006/relationships/themeOverride" Target="../theme/themeOverride4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807247233593286E-2"/>
          <c:y val="0.12268335897471989"/>
          <c:w val="0.6694911125984252"/>
          <c:h val="0.7778853955266376"/>
        </c:manualLayout>
      </c:layout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Byggföretagen</c:v>
                </c:pt>
              </c:strCache>
            </c:strRef>
          </c:tx>
          <c:spPr>
            <a:ln w="25400">
              <a:solidFill>
                <a:srgbClr val="EA8F12"/>
              </a:solidFill>
            </a:ln>
          </c:spPr>
          <c:marker>
            <c:symbol val="circle"/>
            <c:size val="11"/>
            <c:spPr>
              <a:solidFill>
                <a:srgbClr val="EA8F12"/>
              </a:solidFill>
              <a:ln w="22225">
                <a:solidFill>
                  <a:srgbClr val="1D3C4B"/>
                </a:solidFill>
              </a:ln>
            </c:spPr>
          </c:marker>
          <c:dLbls>
            <c:numFmt formatCode="##0\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EA8F12"/>
                    </a:solidFill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Sheet1!$B$1:$H$1</c:f>
              <c:strCache>
                <c:ptCount val="7"/>
                <c:pt idx="0">
                  <c:v>2012</c:v>
                </c:pt>
                <c:pt idx="1">
                  <c:v>2014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  <c:pt idx="5">
                  <c:v>2021</c:v>
                </c:pt>
                <c:pt idx="6">
                  <c:v>2023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48.540822788</c:v>
                </c:pt>
                <c:pt idx="1">
                  <c:v>49</c:v>
                </c:pt>
                <c:pt idx="2">
                  <c:v>64.270589293</c:v>
                </c:pt>
                <c:pt idx="3">
                  <c:v>72.270499999999998</c:v>
                </c:pt>
                <c:pt idx="4">
                  <c:v>66.646500000000003</c:v>
                </c:pt>
                <c:pt idx="5">
                  <c:v>74.610767999999993</c:v>
                </c:pt>
                <c:pt idx="6">
                  <c:v>54.630999999999993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793-4A2E-8E9C-03A2C12ECFAB}"/>
            </c:ext>
          </c:extLst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Samtliga</c:v>
                </c:pt>
              </c:strCache>
            </c:strRef>
          </c:tx>
          <c:spPr>
            <a:ln w="25400">
              <a:solidFill>
                <a:srgbClr val="FFFFFF">
                  <a:lumMod val="95000"/>
                </a:srgbClr>
              </a:solidFill>
            </a:ln>
            <a:effectLst/>
          </c:spPr>
          <c:marker>
            <c:symbol val="circle"/>
            <c:size val="11"/>
            <c:spPr>
              <a:solidFill>
                <a:srgbClr val="FFFFFF">
                  <a:lumMod val="95000"/>
                </a:srgbClr>
              </a:solidFill>
              <a:ln w="22225">
                <a:solidFill>
                  <a:srgbClr val="1D3C4B"/>
                </a:solidFill>
              </a:ln>
            </c:spPr>
          </c:marker>
          <c:dLbls>
            <c:numFmt formatCode="##0\%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Sheet1!$B$1:$H$1</c:f>
              <c:strCache>
                <c:ptCount val="7"/>
                <c:pt idx="0">
                  <c:v>2012</c:v>
                </c:pt>
                <c:pt idx="1">
                  <c:v>2014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  <c:pt idx="5">
                  <c:v>2021</c:v>
                </c:pt>
                <c:pt idx="6">
                  <c:v>2023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50</c:v>
                </c:pt>
                <c:pt idx="1">
                  <c:v>52</c:v>
                </c:pt>
                <c:pt idx="2">
                  <c:v>58</c:v>
                </c:pt>
                <c:pt idx="3">
                  <c:v>69</c:v>
                </c:pt>
                <c:pt idx="4">
                  <c:v>66</c:v>
                </c:pt>
                <c:pt idx="5">
                  <c:v>68.248178999999993</c:v>
                </c:pt>
                <c:pt idx="6">
                  <c:v>60.646599999999999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793-4A2E-8E9C-03A2C12ECF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851456"/>
        <c:axId val="74852992"/>
      </c:lineChart>
      <c:catAx>
        <c:axId val="7485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2225">
            <a:noFill/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sv-SE"/>
          </a:p>
        </c:txPr>
        <c:crossAx val="74852992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74852992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BFBFBF">
                  <a:alpha val="45882"/>
                </a:srgbClr>
              </a:solidFill>
            </a:ln>
          </c:spPr>
        </c:majorGridlines>
        <c:numFmt formatCode="##0\%" sourceLinked="0"/>
        <c:majorTickMark val="out"/>
        <c:minorTickMark val="none"/>
        <c:tickLblPos val="nextTo"/>
        <c:spPr>
          <a:ln w="8337">
            <a:noFill/>
          </a:ln>
        </c:spPr>
        <c:txPr>
          <a:bodyPr rot="0" vert="horz"/>
          <a:lstStyle/>
          <a:p>
            <a:pPr>
              <a:defRPr sz="1200">
                <a:latin typeface="Lab Grotesque" panose="020B0604020202020204" charset="0"/>
              </a:defRPr>
            </a:pPr>
            <a:endParaRPr lang="sv-SE"/>
          </a:p>
        </c:txPr>
        <c:crossAx val="74851456"/>
        <c:crosses val="autoZero"/>
        <c:crossBetween val="between"/>
        <c:majorUnit val="20"/>
      </c:valAx>
      <c:spPr>
        <a:ln w="22231">
          <a:noFill/>
        </a:ln>
      </c:spPr>
    </c:plotArea>
    <c:legend>
      <c:legendPos val="r"/>
      <c:layout>
        <c:manualLayout>
          <c:xMode val="edge"/>
          <c:yMode val="edge"/>
          <c:x val="0.44534443650363231"/>
          <c:y val="2.4899857841194851E-2"/>
          <c:w val="0.31336672796509418"/>
          <c:h val="0.11702396421959015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bg1"/>
          </a:solidFill>
          <a:latin typeface="Lab Grotesque" panose="020B0604020202020204" charset="0"/>
          <a:ea typeface="Arial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918007326467584"/>
          <c:y val="0.13647816461349363"/>
          <c:w val="0.61310445958275572"/>
          <c:h val="0.838767687342968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Andel företetag som försökt  rekrytera senaste 6 månaderna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E3-4209-8446-952AF7FC2FE1}"/>
              </c:ext>
            </c:extLst>
          </c:dPt>
          <c:dPt>
            <c:idx val="2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E3-4209-8446-952AF7FC2FE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18804157-74EF-4333-91D6-6FAAC7BFE9A1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A5E3-4209-8446-952AF7FC2FE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36CFBAB-E328-448A-9EF2-777A418FD5DC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A5E3-4209-8446-952AF7FC2FE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A559219-C76A-4B0D-96EA-F792420B3BEB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A5E3-4209-8446-952AF7FC2FE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964C9D5-32C5-49C9-9987-01589F4F1B7A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A5E3-4209-8446-952AF7FC2FE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56CC86F-6718-4800-81BA-3CCF3CC7CD2A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A5E3-4209-8446-952AF7FC2FE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7082212-72BA-4D5F-8D05-09EB7B7A2EAF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A5E3-4209-8446-952AF7FC2FE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8C856FB-7B52-4604-83C2-1D84CECAF760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A5E3-4209-8446-952AF7FC2FE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D1E69F1-3045-456A-BF3B-D278042E576D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A5E3-4209-8446-952AF7FC2FE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0FFFFAAA-B983-450D-A69E-B9B1134DE6C7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A5E3-4209-8446-952AF7FC2FE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45971888-3760-414A-A7CA-E7F9E5040D29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A5E3-4209-8446-952AF7FC2FE1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8A8BA732-D2C7-492F-86DB-60C94CD4A16E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A5E3-4209-8446-952AF7FC2FE1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857E7A19-521A-4527-82B0-2155E9A72380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A5E3-4209-8446-952AF7FC2FE1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7783E642-602E-46C5-BE88-35279F9A4AB4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A5E3-4209-8446-952AF7FC2FE1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C4E62731-32C5-40C7-9612-5A7A1F890BB5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A5E3-4209-8446-952AF7FC2FE1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8E223C51-16DA-47CF-9463-9E174694EBA9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A5E3-4209-8446-952AF7FC2FE1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26E898CA-BD26-4CB6-9CA7-B0B754261F06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A5E3-4209-8446-952AF7FC2FE1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5A474651-16ED-44E6-B80E-B211A8EB2AAD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A5E3-4209-8446-952AF7FC2FE1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8C30FBDC-F30E-48C7-B197-45B2C9BF2AF5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A5E3-4209-8446-952AF7FC2FE1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72F75FC5-C652-45E0-AAB8-8671263717E1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A5E3-4209-8446-952AF7FC2FE1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071532C0-D6CF-44F8-8E9A-F681936C5954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A5E3-4209-8446-952AF7FC2FE1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CF3D051A-161F-4D38-B933-5E6D03AA7C49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A5E3-4209-8446-952AF7FC2FE1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56E662E6-AA04-47A0-AF7F-DF27EF1EB625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A5E3-4209-8446-952AF7FC2FE1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81B0BAB0-06BF-414A-8AE8-24C599745B31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A5E3-4209-8446-952AF7FC2FE1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C5B2193D-39E5-42CF-8833-0625F08E9C6F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A5E3-4209-8446-952AF7FC2FE1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3423C10B-0F68-4D82-849A-D4AD836506DD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A5E3-4209-8446-952AF7FC2FE1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C7D56198-FBC3-454D-91C1-87B444BD1471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A5E3-4209-8446-952AF7FC2FE1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88DC661B-A854-4EB4-8F1A-E9AC43B6244D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A5E3-4209-8446-952AF7FC2FE1}"/>
                </c:ext>
              </c:extLst>
            </c:dLbl>
            <c:numFmt formatCode="##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Lab Grotesque" panose="020B0604020202020204" charset="0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Sheet1!$A$2:$A$28</c:f>
              <c:strCache>
                <c:ptCount val="27"/>
                <c:pt idx="0">
                  <c:v>Sveriges Bussföretag</c:v>
                </c:pt>
                <c:pt idx="1">
                  <c:v>Installatörsföretagen</c:v>
                </c:pt>
                <c:pt idx="2">
                  <c:v>Teknikföretagen</c:v>
                </c:pt>
                <c:pt idx="3">
                  <c:v>Motorbranschens Arbetsgivareförbund</c:v>
                </c:pt>
                <c:pt idx="4">
                  <c:v>Innovationsföretagen</c:v>
                </c:pt>
                <c:pt idx="5">
                  <c:v>TechSverige</c:v>
                </c:pt>
                <c:pt idx="6">
                  <c:v>Plåt &amp; Ventföretagen</c:v>
                </c:pt>
                <c:pt idx="7">
                  <c:v>Innovations- Och Kemiarbetsgivarna i Sverige</c:v>
                </c:pt>
                <c:pt idx="8">
                  <c:v>Gröna Arbetsgivare</c:v>
                </c:pt>
                <c:pt idx="9">
                  <c:v>Vårdföretagarna</c:v>
                </c:pt>
                <c:pt idx="10">
                  <c:v>Visita</c:v>
                </c:pt>
                <c:pt idx="11">
                  <c:v>Industriarbetsgivarna</c:v>
                </c:pt>
                <c:pt idx="12">
                  <c:v>Byggföretagen </c:v>
                </c:pt>
                <c:pt idx="13">
                  <c:v>Biltrafikens Arbetsgivareförbund</c:v>
                </c:pt>
                <c:pt idx="14">
                  <c:v>Samtliga</c:v>
                </c:pt>
                <c:pt idx="15">
                  <c:v>Livsmedelsföretagen</c:v>
                </c:pt>
                <c:pt idx="16">
                  <c:v>Kompetensföretagen</c:v>
                </c:pt>
                <c:pt idx="17">
                  <c:v>Maskinentreprenörerna</c:v>
                </c:pt>
                <c:pt idx="18">
                  <c:v>Grafiska Företagens Förbund</c:v>
                </c:pt>
                <c:pt idx="19">
                  <c:v>Energiföretagen</c:v>
                </c:pt>
                <c:pt idx="20">
                  <c:v>Medieföretagen</c:v>
                </c:pt>
                <c:pt idx="21">
                  <c:v>Almega Tjänsteförbunden</c:v>
                </c:pt>
                <c:pt idx="22">
                  <c:v>Trä- Och Möbelföretagen</c:v>
                </c:pt>
                <c:pt idx="23">
                  <c:v>Almega Tjänsteföretagen</c:v>
                </c:pt>
                <c:pt idx="24">
                  <c:v>Svensk Handel</c:v>
                </c:pt>
                <c:pt idx="25">
                  <c:v>Måleriföretagen</c:v>
                </c:pt>
                <c:pt idx="26">
                  <c:v>Skogsindustrierna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87.659000000000006</c:v>
                </c:pt>
                <c:pt idx="1">
                  <c:v>83.175600000000003</c:v>
                </c:pt>
                <c:pt idx="2">
                  <c:v>81.8001</c:v>
                </c:pt>
                <c:pt idx="3">
                  <c:v>79.708699999999993</c:v>
                </c:pt>
                <c:pt idx="4">
                  <c:v>79.665400000000005</c:v>
                </c:pt>
                <c:pt idx="5">
                  <c:v>78.25</c:v>
                </c:pt>
                <c:pt idx="6">
                  <c:v>76.749799999999993</c:v>
                </c:pt>
                <c:pt idx="7">
                  <c:v>76.038700000000006</c:v>
                </c:pt>
                <c:pt idx="8">
                  <c:v>75.874799999999993</c:v>
                </c:pt>
                <c:pt idx="9">
                  <c:v>75.857100000000003</c:v>
                </c:pt>
                <c:pt idx="10">
                  <c:v>74.278199999999998</c:v>
                </c:pt>
                <c:pt idx="11">
                  <c:v>72.578299999999999</c:v>
                </c:pt>
                <c:pt idx="12">
                  <c:v>72.226500000000001</c:v>
                </c:pt>
                <c:pt idx="13">
                  <c:v>72.187100000000001</c:v>
                </c:pt>
                <c:pt idx="14">
                  <c:v>72.009</c:v>
                </c:pt>
                <c:pt idx="15">
                  <c:v>68.991200000000006</c:v>
                </c:pt>
                <c:pt idx="16">
                  <c:v>68.907899999999998</c:v>
                </c:pt>
                <c:pt idx="17">
                  <c:v>68.851299999999995</c:v>
                </c:pt>
                <c:pt idx="18">
                  <c:v>65.635099999999994</c:v>
                </c:pt>
                <c:pt idx="19">
                  <c:v>64.075999999999993</c:v>
                </c:pt>
                <c:pt idx="20">
                  <c:v>63.232900000000001</c:v>
                </c:pt>
                <c:pt idx="21">
                  <c:v>62.674199999999999</c:v>
                </c:pt>
                <c:pt idx="22">
                  <c:v>62.116399999999999</c:v>
                </c:pt>
                <c:pt idx="23">
                  <c:v>60.753799999999998</c:v>
                </c:pt>
                <c:pt idx="24">
                  <c:v>59.028300000000002</c:v>
                </c:pt>
                <c:pt idx="25">
                  <c:v>56.430199999999999</c:v>
                </c:pt>
                <c:pt idx="26">
                  <c:v>51.970300000000002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Sheet1!$I$2:$I$28</c15:f>
                <c15:dlblRangeCache>
                  <c:ptCount val="27"/>
                  <c:pt idx="0">
                    <c:v>(+19)</c:v>
                  </c:pt>
                  <c:pt idx="1">
                    <c:v>(-7)</c:v>
                  </c:pt>
                  <c:pt idx="2">
                    <c:v>(+2)</c:v>
                  </c:pt>
                  <c:pt idx="3">
                    <c:v>(+7)</c:v>
                  </c:pt>
                  <c:pt idx="4">
                    <c:v>(+8)</c:v>
                  </c:pt>
                  <c:pt idx="5">
                    <c:v>(+13)</c:v>
                  </c:pt>
                  <c:pt idx="6">
                    <c:v>(-15)</c:v>
                  </c:pt>
                  <c:pt idx="7">
                    <c:v>(-1)</c:v>
                  </c:pt>
                  <c:pt idx="8">
                    <c:v>(+5)</c:v>
                  </c:pt>
                  <c:pt idx="9">
                    <c:v>(+1)</c:v>
                  </c:pt>
                  <c:pt idx="10">
                    <c:v>(+/-0)</c:v>
                  </c:pt>
                  <c:pt idx="11">
                    <c:v>(+5)</c:v>
                  </c:pt>
                  <c:pt idx="12">
                    <c:v>(-7)</c:v>
                  </c:pt>
                  <c:pt idx="13">
                    <c:v>(-1)</c:v>
                  </c:pt>
                  <c:pt idx="14">
                    <c:v>(+/-0)</c:v>
                  </c:pt>
                  <c:pt idx="15">
                    <c:v>(+/-0)</c:v>
                  </c:pt>
                  <c:pt idx="16">
                    <c:v>(+/-0)</c:v>
                  </c:pt>
                  <c:pt idx="17">
                    <c:v>(-13)</c:v>
                  </c:pt>
                  <c:pt idx="18">
                    <c:v>(+3)</c:v>
                  </c:pt>
                  <c:pt idx="19">
                    <c:v>(-16)</c:v>
                  </c:pt>
                  <c:pt idx="20">
                    <c:v>(+12)</c:v>
                  </c:pt>
                  <c:pt idx="21">
                    <c:v>(+3)</c:v>
                  </c:pt>
                  <c:pt idx="22">
                    <c:v>(-13)</c:v>
                  </c:pt>
                  <c:pt idx="23">
                    <c:v>(-6)</c:v>
                  </c:pt>
                  <c:pt idx="24">
                    <c:v>(+1)</c:v>
                  </c:pt>
                  <c:pt idx="25">
                    <c:v>(-27)</c:v>
                  </c:pt>
                  <c:pt idx="26">
                    <c:v>(-3)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D-A5E3-4209-8446-952AF7FC2F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807056912"/>
        <c:axId val="1061346272"/>
      </c:barChart>
      <c:catAx>
        <c:axId val="18070569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61346272"/>
        <c:crosses val="autoZero"/>
        <c:auto val="1"/>
        <c:lblAlgn val="ctr"/>
        <c:lblOffset val="100"/>
        <c:noMultiLvlLbl val="0"/>
      </c:catAx>
      <c:valAx>
        <c:axId val="1061346272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80705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259484013693181"/>
          <c:y val="0.10809715698785802"/>
          <c:w val="0.69317859282026162"/>
          <c:h val="0.6407017246583248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Mycket svårt</c:v>
                </c:pt>
              </c:strCache>
            </c:strRef>
          </c:tx>
          <c:spPr>
            <a:solidFill>
              <a:srgbClr val="DA5C52"/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Forskar-
utbildning</c:v>
                </c:pt>
                <c:pt idx="1">
                  <c:v>Högskola/
universitets-
utbildning </c:v>
                </c:pt>
                <c:pt idx="2">
                  <c:v>Yrkeshögskola
/eftergymnasial
 yrkesutbildning</c:v>
                </c:pt>
                <c:pt idx="3">
                  <c:v>Gymnasieskola,
 högskole-
förberedande
 program</c:v>
                </c:pt>
                <c:pt idx="4">
                  <c:v>Gymnasieskola, 
yrkesprogram</c:v>
                </c:pt>
                <c:pt idx="5">
                  <c:v>Inga särskilda utbildningskrav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1">
                  <c:v>23.8645</c:v>
                </c:pt>
                <c:pt idx="2">
                  <c:v>31.052499999999998</c:v>
                </c:pt>
                <c:pt idx="3">
                  <c:v>12.47</c:v>
                </c:pt>
                <c:pt idx="4">
                  <c:v>27.314</c:v>
                </c:pt>
                <c:pt idx="5">
                  <c:v>20.7714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AF-40FE-9260-541744EDA4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Ganska svårt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Forskar-
utbildning</c:v>
                </c:pt>
                <c:pt idx="1">
                  <c:v>Högskola/
universitets-
utbildning </c:v>
                </c:pt>
                <c:pt idx="2">
                  <c:v>Yrkeshögskola
/eftergymnasial
 yrkesutbildning</c:v>
                </c:pt>
                <c:pt idx="3">
                  <c:v>Gymnasieskola,
 högskole-
förberedande
 program</c:v>
                </c:pt>
                <c:pt idx="4">
                  <c:v>Gymnasieskola, 
yrkesprogram</c:v>
                </c:pt>
                <c:pt idx="5">
                  <c:v>Inga särskilda utbildningskrav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1">
                  <c:v>56.962800000000001</c:v>
                </c:pt>
                <c:pt idx="2">
                  <c:v>39.753599999999999</c:v>
                </c:pt>
                <c:pt idx="3">
                  <c:v>37.226399999999998</c:v>
                </c:pt>
                <c:pt idx="4">
                  <c:v>42.638100000000001</c:v>
                </c:pt>
                <c:pt idx="5">
                  <c:v>41.318600000000004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AF-40FE-9260-541744EDA4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Grå stapel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4CA2314-F2E9-4164-AA9F-03C59E3B2387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ACAF-40FE-9260-541744EDA41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4DAB8F5-CBB2-42F7-9407-5C5BDA022BD0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ACAF-40FE-9260-541744EDA41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DE57B65-2602-4BF4-8CF8-349FB8647831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CAF-40FE-9260-541744EDA41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6820E3E-91CA-42D0-8003-AA48DAF206AE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ACAF-40FE-9260-541744EDA41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BE9B359-3248-4581-85C8-116BAD74F743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ACAF-40FE-9260-541744EDA41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6DB4C49-FC7E-42B0-A081-E75C74E1F57A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ACAF-40FE-9260-541744EDA41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rgbClr val="DA5C52"/>
                    </a:solidFill>
                  </a:defRPr>
                </a:pPr>
                <a:endParaRPr lang="sv-SE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Forskar-
utbildning</c:v>
                </c:pt>
                <c:pt idx="1">
                  <c:v>Högskola/
universitets-
utbildning </c:v>
                </c:pt>
                <c:pt idx="2">
                  <c:v>Yrkeshögskola
/eftergymnasial
 yrkesutbildning</c:v>
                </c:pt>
                <c:pt idx="3">
                  <c:v>Gymnasieskola,
 högskole-
förberedande
 program</c:v>
                </c:pt>
                <c:pt idx="4">
                  <c:v>Gymnasieskola, 
yrkesprogram</c:v>
                </c:pt>
                <c:pt idx="5">
                  <c:v>Inga särskilda utbildningskrav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1">
                  <c:v>19.172700000000006</c:v>
                </c:pt>
                <c:pt idx="2">
                  <c:v>29.193899999999999</c:v>
                </c:pt>
                <c:pt idx="3">
                  <c:v>50.3035</c:v>
                </c:pt>
                <c:pt idx="4">
                  <c:v>30.048000000000002</c:v>
                </c:pt>
                <c:pt idx="5">
                  <c:v>37.909999999999997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Sheet1!$E$2:$E$7</c15:f>
                <c15:dlblRangeCache>
                  <c:ptCount val="6"/>
                  <c:pt idx="0">
                    <c:v>0%</c:v>
                  </c:pt>
                  <c:pt idx="1">
                    <c:v>81%</c:v>
                  </c:pt>
                  <c:pt idx="2">
                    <c:v>71%</c:v>
                  </c:pt>
                  <c:pt idx="3">
                    <c:v>50%</c:v>
                  </c:pt>
                  <c:pt idx="4">
                    <c:v>70%</c:v>
                  </c:pt>
                  <c:pt idx="5">
                    <c:v>62%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ACAF-40FE-9260-541744EDA4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100"/>
        <c:axId val="107728256"/>
        <c:axId val="107811968"/>
      </c:barChart>
      <c:catAx>
        <c:axId val="107728256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9050">
            <a:noFill/>
          </a:ln>
        </c:spPr>
        <c:crossAx val="107811968"/>
        <c:crosses val="autoZero"/>
        <c:auto val="1"/>
        <c:lblAlgn val="ctr"/>
        <c:lblOffset val="100"/>
        <c:noMultiLvlLbl val="0"/>
      </c:catAx>
      <c:valAx>
        <c:axId val="107811968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107728256"/>
        <c:crosses val="autoZero"/>
        <c:crossBetween val="between"/>
        <c:majorUnit val="0.2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bg1"/>
          </a:solidFill>
          <a:latin typeface="Lab Grotesque" panose="020B0604020202020204" charset="0"/>
        </a:defRPr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2264783413472029E-2"/>
          <c:w val="0.99999677692704447"/>
          <c:h val="0.709878523363670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Samtliga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</c:spPr>
          <c:invertIfNegative val="0"/>
          <c:dLbls>
            <c:numFmt formatCode="##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Brist på 
personer 
med rätt 
yrkes-
erfarenhet </c:v>
                </c:pt>
                <c:pt idx="1">
                  <c:v>Brist på 
personer 
med rätt 
attityd/
engagemang</c:v>
                </c:pt>
                <c:pt idx="2">
                  <c:v>Brist på 
personer 
med rätt 
utbildning </c:v>
                </c:pt>
                <c:pt idx="3">
                  <c:v>Brist på 
personer 
med 
arbetslivs-
erfarenhet</c:v>
                </c:pt>
                <c:pt idx="4">
                  <c:v>För höga 
lönekrav </c:v>
                </c:pt>
                <c:pt idx="5">
                  <c:v>Bristande 
kunskaper i 
svenska </c:v>
                </c:pt>
                <c:pt idx="6">
                  <c:v>Svårt att locka 
personer på 
grund av 
företagets/
arbetsplatsens 
geografiska läge</c:v>
                </c:pt>
                <c:pt idx="7">
                  <c:v>A-kassans 
ersättnings-
nivå minskar 
intresset 
att ta jobb </c:v>
                </c:pt>
                <c:pt idx="8">
                  <c:v>Annat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68.1738</c:v>
                </c:pt>
                <c:pt idx="1">
                  <c:v>55.6935</c:v>
                </c:pt>
                <c:pt idx="2">
                  <c:v>45.619599999999998</c:v>
                </c:pt>
                <c:pt idx="3">
                  <c:v>38.623399999999997</c:v>
                </c:pt>
                <c:pt idx="4">
                  <c:v>27.7883</c:v>
                </c:pt>
                <c:pt idx="5">
                  <c:v>23.741099999999999</c:v>
                </c:pt>
                <c:pt idx="6">
                  <c:v>16.789899999999999</c:v>
                </c:pt>
                <c:pt idx="7">
                  <c:v>12.7958</c:v>
                </c:pt>
                <c:pt idx="8">
                  <c:v>9.0082000000000004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62-4D90-91C9-2D5622A6A5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Byggföretagen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numFmt formatCode="##0\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Brist på 
personer 
med rätt 
yrkes-
erfarenhet </c:v>
                </c:pt>
                <c:pt idx="1">
                  <c:v>Brist på 
personer 
med rätt 
attityd/
engagemang</c:v>
                </c:pt>
                <c:pt idx="2">
                  <c:v>Brist på 
personer 
med rätt 
utbildning </c:v>
                </c:pt>
                <c:pt idx="3">
                  <c:v>Brist på 
personer 
med 
arbetslivs-
erfarenhet</c:v>
                </c:pt>
                <c:pt idx="4">
                  <c:v>För höga 
lönekrav </c:v>
                </c:pt>
                <c:pt idx="5">
                  <c:v>Bristande 
kunskaper i 
svenska </c:v>
                </c:pt>
                <c:pt idx="6">
                  <c:v>Svårt att locka 
personer på 
grund av 
företagets/
arbetsplatsens 
geografiska läge</c:v>
                </c:pt>
                <c:pt idx="7">
                  <c:v>A-kassans 
ersättnings-
nivå minskar 
intresset 
att ta jobb </c:v>
                </c:pt>
                <c:pt idx="8">
                  <c:v>Annat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68.359899999999996</c:v>
                </c:pt>
                <c:pt idx="1">
                  <c:v>56.66340000000001</c:v>
                </c:pt>
                <c:pt idx="2">
                  <c:v>40.988900000000001</c:v>
                </c:pt>
                <c:pt idx="3">
                  <c:v>42.778799999999997</c:v>
                </c:pt>
                <c:pt idx="4">
                  <c:v>24.209399999999999</c:v>
                </c:pt>
                <c:pt idx="5">
                  <c:v>23.749300000000002</c:v>
                </c:pt>
                <c:pt idx="6">
                  <c:v>5.9604999999999997</c:v>
                </c:pt>
                <c:pt idx="7">
                  <c:v>11.2788</c:v>
                </c:pt>
                <c:pt idx="8">
                  <c:v>8.3770000000000007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62-4D90-91C9-2D5622A6A5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100999552"/>
        <c:axId val="101001088"/>
      </c:barChart>
      <c:catAx>
        <c:axId val="10099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 b="0">
                <a:latin typeface="Lab Grotesque" panose="020B0604020202020204" charset="0"/>
              </a:defRPr>
            </a:pPr>
            <a:endParaRPr lang="sv-SE"/>
          </a:p>
        </c:txPr>
        <c:crossAx val="101001088"/>
        <c:crosses val="autoZero"/>
        <c:auto val="1"/>
        <c:lblAlgn val="ctr"/>
        <c:lblOffset val="100"/>
        <c:noMultiLvlLbl val="0"/>
      </c:catAx>
      <c:valAx>
        <c:axId val="101001088"/>
        <c:scaling>
          <c:orientation val="minMax"/>
          <c:max val="100"/>
        </c:scaling>
        <c:delete val="1"/>
        <c:axPos val="l"/>
        <c:numFmt formatCode="##0\%" sourceLinked="0"/>
        <c:majorTickMark val="none"/>
        <c:minorTickMark val="none"/>
        <c:tickLblPos val="nextTo"/>
        <c:crossAx val="100999552"/>
        <c:crosses val="autoZero"/>
        <c:crossBetween val="between"/>
        <c:majorUnit val="20"/>
      </c:valAx>
      <c:spPr>
        <a:noFill/>
      </c:spPr>
    </c:plotArea>
    <c:legend>
      <c:legendPos val="r"/>
      <c:layout>
        <c:manualLayout>
          <c:xMode val="edge"/>
          <c:yMode val="edge"/>
          <c:x val="0.63254645798975617"/>
          <c:y val="8.5903462521110668E-2"/>
          <c:w val="0.23983881222557074"/>
          <c:h val="7.50508484773319E-2"/>
        </c:manualLayout>
      </c:layout>
      <c:overlay val="0"/>
      <c:txPr>
        <a:bodyPr/>
        <a:lstStyle/>
        <a:p>
          <a:pPr>
            <a:defRPr sz="1200">
              <a:latin typeface="Lab Grotesque" panose="020B060402020202020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solidFill>
            <a:schemeClr val="bg1"/>
          </a:solidFill>
          <a:latin typeface="Lab Grotesque" panose="020B0604020202020204" charset="0"/>
        </a:defRPr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390162009111751E-2"/>
          <c:y val="1.2264783413472029E-2"/>
          <c:w val="0.82782883001522656"/>
          <c:h val="0.80695232879738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Samtliga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</c:spPr>
          <c:invertIfNegative val="0"/>
          <c:dLbls>
            <c:numFmt formatCode="##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Den befintliga 
personalen 
fick jobba mer</c:v>
                </c:pt>
                <c:pt idx="1">
                  <c:v>Ägarna/
ledningen 
fick jobba mer</c:v>
                </c:pt>
                <c:pt idx="2">
                  <c:v>Vi förlängde 
rekryterings-
tiden</c:v>
                </c:pt>
                <c:pt idx="3">
                  <c:v>Vi hyrde in personal</c:v>
                </c:pt>
                <c:pt idx="4">
                  <c:v>Vi fick ändra 
kompetens-
kraven</c:v>
                </c:pt>
                <c:pt idx="5">
                  <c:v>Vi fick höja 
lönen för att 
lyckas 
rekrytera</c:v>
                </c:pt>
                <c:pt idx="6">
                  <c:v>Annat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47.695</c:v>
                </c:pt>
                <c:pt idx="1">
                  <c:v>46.7776</c:v>
                </c:pt>
                <c:pt idx="2">
                  <c:v>37.252800000000001</c:v>
                </c:pt>
                <c:pt idx="3">
                  <c:v>32.019300000000001</c:v>
                </c:pt>
                <c:pt idx="4">
                  <c:v>20.323</c:v>
                </c:pt>
                <c:pt idx="5">
                  <c:v>19.034099999999999</c:v>
                </c:pt>
                <c:pt idx="6">
                  <c:v>12.416399999999999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62-4D90-91C9-2D5622A6A5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Byggföretagen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numFmt formatCode="##0\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Den befintliga 
personalen 
fick jobba mer</c:v>
                </c:pt>
                <c:pt idx="1">
                  <c:v>Ägarna/
ledningen 
fick jobba mer</c:v>
                </c:pt>
                <c:pt idx="2">
                  <c:v>Vi förlängde 
rekryterings-
tiden</c:v>
                </c:pt>
                <c:pt idx="3">
                  <c:v>Vi hyrde in personal</c:v>
                </c:pt>
                <c:pt idx="4">
                  <c:v>Vi fick ändra 
kompetens-
kraven</c:v>
                </c:pt>
                <c:pt idx="5">
                  <c:v>Vi fick höja 
lönen för att 
lyckas 
rekrytera</c:v>
                </c:pt>
                <c:pt idx="6">
                  <c:v>Annat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42.039200000000001</c:v>
                </c:pt>
                <c:pt idx="1">
                  <c:v>48.976300000000002</c:v>
                </c:pt>
                <c:pt idx="2">
                  <c:v>22.161300000000001</c:v>
                </c:pt>
                <c:pt idx="3">
                  <c:v>46.720700000000001</c:v>
                </c:pt>
                <c:pt idx="4">
                  <c:v>11.837300000000001</c:v>
                </c:pt>
                <c:pt idx="5">
                  <c:v>14.2104</c:v>
                </c:pt>
                <c:pt idx="6">
                  <c:v>7.8103999999999996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62-4D90-91C9-2D5622A6A5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100999552"/>
        <c:axId val="101001088"/>
      </c:barChart>
      <c:catAx>
        <c:axId val="10099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 b="0">
                <a:latin typeface="Lab Grotesque" panose="020B0604020202020204" charset="0"/>
              </a:defRPr>
            </a:pPr>
            <a:endParaRPr lang="sv-SE"/>
          </a:p>
        </c:txPr>
        <c:crossAx val="101001088"/>
        <c:crosses val="autoZero"/>
        <c:auto val="1"/>
        <c:lblAlgn val="ctr"/>
        <c:lblOffset val="100"/>
        <c:noMultiLvlLbl val="0"/>
      </c:catAx>
      <c:valAx>
        <c:axId val="101001088"/>
        <c:scaling>
          <c:orientation val="minMax"/>
          <c:max val="100"/>
        </c:scaling>
        <c:delete val="1"/>
        <c:axPos val="l"/>
        <c:numFmt formatCode="##0\%" sourceLinked="0"/>
        <c:majorTickMark val="none"/>
        <c:minorTickMark val="none"/>
        <c:tickLblPos val="nextTo"/>
        <c:crossAx val="100999552"/>
        <c:crosses val="autoZero"/>
        <c:crossBetween val="between"/>
        <c:majorUnit val="20"/>
      </c:valAx>
      <c:spPr>
        <a:noFill/>
      </c:spPr>
    </c:plotArea>
    <c:legend>
      <c:legendPos val="r"/>
      <c:layout>
        <c:manualLayout>
          <c:xMode val="edge"/>
          <c:yMode val="edge"/>
          <c:x val="0.63178272750512177"/>
          <c:y val="9.1402002674276103E-2"/>
          <c:w val="0.24343811800608647"/>
          <c:h val="8.7576500791359868E-2"/>
        </c:manualLayout>
      </c:layout>
      <c:overlay val="0"/>
      <c:txPr>
        <a:bodyPr/>
        <a:lstStyle/>
        <a:p>
          <a:pPr>
            <a:defRPr sz="1200">
              <a:latin typeface="Lab Grotesque" panose="020B060402020202020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solidFill>
            <a:schemeClr val="bg1"/>
          </a:solidFill>
          <a:latin typeface="Lab Grotesque" panose="020B0604020202020204" charset="0"/>
        </a:defRPr>
      </a:pPr>
      <a:endParaRPr lang="sv-S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8527609570486013E-2"/>
          <c:w val="0.99999677692704447"/>
          <c:h val="0.798685644838087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Samtliga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</c:spPr>
          <c:invertIfNegative val="0"/>
          <c:dLbls>
            <c:numFmt formatCode="##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Vi fick sämre 
lönsamhet som 
en följd av 
ökade kostnader</c:v>
                </c:pt>
                <c:pt idx="1">
                  <c:v>Vi fick minskad 
försäljning eller 
fick tacka nej 
till order/uppdrag</c:v>
                </c:pt>
                <c:pt idx="2">
                  <c:v>Planerad 
expansion 
förhindrades</c:v>
                </c:pt>
                <c:pt idx="3">
                  <c:v>Vi fick dra 
ned produktionen/
servicen</c:v>
                </c:pt>
                <c:pt idx="4">
                  <c:v>Vi fick lägga 
ut order/uppdrag 
till annan utförare/
leverantör</c:v>
                </c:pt>
                <c:pt idx="5">
                  <c:v>Annat</c:v>
                </c:pt>
                <c:pt idx="6">
                  <c:v>Inga konsekvenser 
alls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39.225900000000003</c:v>
                </c:pt>
                <c:pt idx="1">
                  <c:v>37.827100000000002</c:v>
                </c:pt>
                <c:pt idx="2">
                  <c:v>32.415100000000002</c:v>
                </c:pt>
                <c:pt idx="3">
                  <c:v>32.191299999999998</c:v>
                </c:pt>
                <c:pt idx="4">
                  <c:v>19.709700000000002</c:v>
                </c:pt>
                <c:pt idx="5">
                  <c:v>12.6069</c:v>
                </c:pt>
                <c:pt idx="6">
                  <c:v>10.9907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62-4D90-91C9-2D5622A6A5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Byggföretagen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numFmt formatCode="##0\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Vi fick sämre 
lönsamhet som 
en följd av 
ökade kostnader</c:v>
                </c:pt>
                <c:pt idx="1">
                  <c:v>Vi fick minskad 
försäljning eller 
fick tacka nej 
till order/uppdrag</c:v>
                </c:pt>
                <c:pt idx="2">
                  <c:v>Planerad 
expansion 
förhindrades</c:v>
                </c:pt>
                <c:pt idx="3">
                  <c:v>Vi fick dra 
ned produktionen/
servicen</c:v>
                </c:pt>
                <c:pt idx="4">
                  <c:v>Vi fick lägga 
ut order/uppdrag 
till annan utförare/
leverantör</c:v>
                </c:pt>
                <c:pt idx="5">
                  <c:v>Annat</c:v>
                </c:pt>
                <c:pt idx="6">
                  <c:v>Inga konsekvenser 
alls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44.478099999999998</c:v>
                </c:pt>
                <c:pt idx="1">
                  <c:v>44.427300000000002</c:v>
                </c:pt>
                <c:pt idx="2">
                  <c:v>27.4102</c:v>
                </c:pt>
                <c:pt idx="3">
                  <c:v>33.085299999999997</c:v>
                </c:pt>
                <c:pt idx="4">
                  <c:v>27.477899999999998</c:v>
                </c:pt>
                <c:pt idx="5">
                  <c:v>4.6521999999999997</c:v>
                </c:pt>
                <c:pt idx="6">
                  <c:v>13.2829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62-4D90-91C9-2D5622A6A5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100999552"/>
        <c:axId val="101001088"/>
      </c:barChart>
      <c:catAx>
        <c:axId val="10099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 b="0">
                <a:latin typeface="Lab Grotesque" panose="020B0604020202020204" charset="0"/>
              </a:defRPr>
            </a:pPr>
            <a:endParaRPr lang="sv-SE"/>
          </a:p>
        </c:txPr>
        <c:crossAx val="101001088"/>
        <c:crosses val="autoZero"/>
        <c:auto val="1"/>
        <c:lblAlgn val="ctr"/>
        <c:lblOffset val="100"/>
        <c:noMultiLvlLbl val="0"/>
      </c:catAx>
      <c:valAx>
        <c:axId val="101001088"/>
        <c:scaling>
          <c:orientation val="minMax"/>
          <c:max val="100"/>
        </c:scaling>
        <c:delete val="1"/>
        <c:axPos val="l"/>
        <c:numFmt formatCode="##0\%" sourceLinked="0"/>
        <c:majorTickMark val="none"/>
        <c:minorTickMark val="none"/>
        <c:tickLblPos val="nextTo"/>
        <c:crossAx val="100999552"/>
        <c:crosses val="autoZero"/>
        <c:crossBetween val="between"/>
        <c:majorUnit val="20"/>
      </c:valAx>
      <c:spPr>
        <a:noFill/>
      </c:spPr>
    </c:plotArea>
    <c:legend>
      <c:legendPos val="r"/>
      <c:layout>
        <c:manualLayout>
          <c:xMode val="edge"/>
          <c:yMode val="edge"/>
          <c:x val="0.63375037053489458"/>
          <c:y val="9.1402002674276103E-2"/>
          <c:w val="0.2384904301750157"/>
          <c:h val="8.7576500791359868E-2"/>
        </c:manualLayout>
      </c:layout>
      <c:overlay val="0"/>
      <c:txPr>
        <a:bodyPr/>
        <a:lstStyle/>
        <a:p>
          <a:pPr>
            <a:defRPr sz="1200">
              <a:latin typeface="Lab Grotesque" panose="020B060402020202020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solidFill>
            <a:schemeClr val="bg1"/>
          </a:solidFill>
          <a:latin typeface="Lab Grotesque" panose="020B0604020202020204" charset="0"/>
        </a:defRPr>
      </a:pPr>
      <a:endParaRPr lang="sv-S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360457212133388"/>
          <c:y val="6.2416639749217628E-2"/>
          <c:w val="0.67386443283281228"/>
          <c:h val="0.842443857261621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Byggföretagen</c:v>
                </c:pt>
              </c:strCache>
            </c:strRef>
          </c:tx>
          <c:spPr>
            <a:solidFill>
              <a:srgbClr val="EA8F12"/>
            </a:solidFill>
            <a:ln>
              <a:noFill/>
            </a:ln>
          </c:spPr>
          <c:invertIfNegative val="0"/>
          <c:dLbls>
            <c:numFmt formatCode="##0\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Annan </c:v>
                </c:pt>
                <c:pt idx="1">
                  <c:v>Rekrytering utomlands </c:v>
                </c:pt>
                <c:pt idx="2">
                  <c:v>Samarbete med utbildningsanordnare</c:v>
                </c:pt>
                <c:pt idx="3">
                  <c:v>Rekryterings-/Bemanningsföretag </c:v>
                </c:pt>
                <c:pt idx="4">
                  <c:v>Spontanansökan </c:v>
                </c:pt>
                <c:pt idx="5">
                  <c:v>Arbetsförmedlingen </c:v>
                </c:pt>
                <c:pt idx="6">
                  <c:v>Annonsering </c:v>
                </c:pt>
                <c:pt idx="7">
                  <c:v>Sociala medier </c:v>
                </c:pt>
                <c:pt idx="8">
                  <c:v>Informella kontakter/nätverk 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3.6234999999999995</c:v>
                </c:pt>
                <c:pt idx="1">
                  <c:v>6.4029999999999987</c:v>
                </c:pt>
                <c:pt idx="2">
                  <c:v>10.992900000000001</c:v>
                </c:pt>
                <c:pt idx="3">
                  <c:v>31.3569</c:v>
                </c:pt>
                <c:pt idx="4">
                  <c:v>34.261000000000003</c:v>
                </c:pt>
                <c:pt idx="5">
                  <c:v>26.154699999999998</c:v>
                </c:pt>
                <c:pt idx="6">
                  <c:v>39.630800000000001</c:v>
                </c:pt>
                <c:pt idx="7">
                  <c:v>55.286900000000003</c:v>
                </c:pt>
                <c:pt idx="8">
                  <c:v>71.748000000000005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3D-4B0E-A337-B2A7CB3775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Samtliga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</c:spPr>
          <c:invertIfNegative val="0"/>
          <c:dLbls>
            <c:numFmt formatCode="##0\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Annan </c:v>
                </c:pt>
                <c:pt idx="1">
                  <c:v>Rekrytering utomlands </c:v>
                </c:pt>
                <c:pt idx="2">
                  <c:v>Samarbete med utbildningsanordnare</c:v>
                </c:pt>
                <c:pt idx="3">
                  <c:v>Rekryterings-/Bemanningsföretag </c:v>
                </c:pt>
                <c:pt idx="4">
                  <c:v>Spontanansökan </c:v>
                </c:pt>
                <c:pt idx="5">
                  <c:v>Arbetsförmedlingen </c:v>
                </c:pt>
                <c:pt idx="6">
                  <c:v>Annonsering </c:v>
                </c:pt>
                <c:pt idx="7">
                  <c:v>Sociala medier </c:v>
                </c:pt>
                <c:pt idx="8">
                  <c:v>Informella kontakter/nätverk 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6.2438000000000002</c:v>
                </c:pt>
                <c:pt idx="1">
                  <c:v>7.0410000000000004</c:v>
                </c:pt>
                <c:pt idx="2">
                  <c:v>14.432</c:v>
                </c:pt>
                <c:pt idx="3">
                  <c:v>33.79</c:v>
                </c:pt>
                <c:pt idx="4">
                  <c:v>34.313499999999998</c:v>
                </c:pt>
                <c:pt idx="5">
                  <c:v>35.601399999999998</c:v>
                </c:pt>
                <c:pt idx="6">
                  <c:v>46.610199999999999</c:v>
                </c:pt>
                <c:pt idx="7">
                  <c:v>59.433599999999998</c:v>
                </c:pt>
                <c:pt idx="8">
                  <c:v>66.551699999999997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3D-4B0E-A337-B2A7CB3775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130881024"/>
        <c:axId val="130882560"/>
      </c:barChart>
      <c:catAx>
        <c:axId val="1308810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130882560"/>
        <c:crosses val="autoZero"/>
        <c:auto val="1"/>
        <c:lblAlgn val="ctr"/>
        <c:lblOffset val="100"/>
        <c:noMultiLvlLbl val="0"/>
      </c:catAx>
      <c:valAx>
        <c:axId val="130882560"/>
        <c:scaling>
          <c:orientation val="minMax"/>
          <c:max val="100"/>
        </c:scaling>
        <c:delete val="1"/>
        <c:axPos val="b"/>
        <c:numFmt formatCode="##0\%" sourceLinked="0"/>
        <c:majorTickMark val="out"/>
        <c:minorTickMark val="none"/>
        <c:tickLblPos val="nextTo"/>
        <c:crossAx val="130881024"/>
        <c:crosses val="autoZero"/>
        <c:crossBetween val="between"/>
        <c:majorUnit val="20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66871162432141906"/>
          <c:y val="0.80731547426780126"/>
          <c:w val="0.32691984195830387"/>
          <c:h val="8.3844129436745754E-2"/>
        </c:manualLayout>
      </c:layout>
      <c:overlay val="0"/>
      <c:spPr>
        <a:noFill/>
        <a:ln w="12700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>
          <a:solidFill>
            <a:schemeClr val="bg1"/>
          </a:solidFill>
          <a:latin typeface="Lab Grotesque" panose="020B0604020202020204" charset="0"/>
        </a:defRPr>
      </a:pPr>
      <a:endParaRPr lang="sv-S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92969016154239"/>
          <c:y val="6.2416639749217628E-2"/>
          <c:w val="0.63784356419237109"/>
          <c:h val="0.823613998485562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Byggföretagen</c:v>
                </c:pt>
              </c:strCache>
            </c:strRef>
          </c:tx>
          <c:spPr>
            <a:solidFill>
              <a:srgbClr val="EA8F12"/>
            </a:solidFill>
            <a:ln>
              <a:noFill/>
            </a:ln>
          </c:spPr>
          <c:invertIfNegative val="0"/>
          <c:dLbls>
            <c:numFmt formatCode="##0\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Annan</c:v>
                </c:pt>
                <c:pt idx="1">
                  <c:v>Rekrytering utomlands </c:v>
                </c:pt>
                <c:pt idx="2">
                  <c:v>Samarbete med utbildningsanordnare </c:v>
                </c:pt>
                <c:pt idx="3">
                  <c:v>Arbetsförmedlingen </c:v>
                </c:pt>
                <c:pt idx="4">
                  <c:v>Spontanansökan </c:v>
                </c:pt>
                <c:pt idx="5">
                  <c:v>Annonsering </c:v>
                </c:pt>
                <c:pt idx="6">
                  <c:v>Rekryterings-/Bemanningsföretag </c:v>
                </c:pt>
                <c:pt idx="7">
                  <c:v>Sociala medier </c:v>
                </c:pt>
                <c:pt idx="8">
                  <c:v>Informella kontakter/nätverk 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3.5522</c:v>
                </c:pt>
                <c:pt idx="1">
                  <c:v>1.8861000000000003</c:v>
                </c:pt>
                <c:pt idx="2">
                  <c:v>4.0934999999999997</c:v>
                </c:pt>
                <c:pt idx="3">
                  <c:v>12.614699999999997</c:v>
                </c:pt>
                <c:pt idx="4">
                  <c:v>17.854900000000001</c:v>
                </c:pt>
                <c:pt idx="5">
                  <c:v>14.4817</c:v>
                </c:pt>
                <c:pt idx="6">
                  <c:v>19.703199999999999</c:v>
                </c:pt>
                <c:pt idx="7">
                  <c:v>22.5547</c:v>
                </c:pt>
                <c:pt idx="8">
                  <c:v>57.863399999999999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3D-4B0E-A337-B2A7CB3775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Samtliga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</c:spPr>
          <c:invertIfNegative val="0"/>
          <c:dLbls>
            <c:numFmt formatCode="##0\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Annan</c:v>
                </c:pt>
                <c:pt idx="1">
                  <c:v>Rekrytering utomlands </c:v>
                </c:pt>
                <c:pt idx="2">
                  <c:v>Samarbete med utbildningsanordnare </c:v>
                </c:pt>
                <c:pt idx="3">
                  <c:v>Arbetsförmedlingen </c:v>
                </c:pt>
                <c:pt idx="4">
                  <c:v>Spontanansökan </c:v>
                </c:pt>
                <c:pt idx="5">
                  <c:v>Annonsering </c:v>
                </c:pt>
                <c:pt idx="6">
                  <c:v>Rekryterings-/Bemanningsföretag </c:v>
                </c:pt>
                <c:pt idx="7">
                  <c:v>Sociala medier </c:v>
                </c:pt>
                <c:pt idx="8">
                  <c:v>Informella kontakter/nätverk 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 formatCode="0">
                  <c:v>3.7959999999999998</c:v>
                </c:pt>
                <c:pt idx="1">
                  <c:v>3.6762000000000001</c:v>
                </c:pt>
                <c:pt idx="2">
                  <c:v>5.9842000000000004</c:v>
                </c:pt>
                <c:pt idx="3">
                  <c:v>13.6465</c:v>
                </c:pt>
                <c:pt idx="4">
                  <c:v>17.0581</c:v>
                </c:pt>
                <c:pt idx="5">
                  <c:v>19.022300000000001</c:v>
                </c:pt>
                <c:pt idx="6">
                  <c:v>21.756599999999999</c:v>
                </c:pt>
                <c:pt idx="7">
                  <c:v>25.679099999999998</c:v>
                </c:pt>
                <c:pt idx="8">
                  <c:v>49.787700000000001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3D-4B0E-A337-B2A7CB3775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130881024"/>
        <c:axId val="130882560"/>
      </c:barChart>
      <c:catAx>
        <c:axId val="1308810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130882560"/>
        <c:crosses val="autoZero"/>
        <c:auto val="1"/>
        <c:lblAlgn val="ctr"/>
        <c:lblOffset val="100"/>
        <c:noMultiLvlLbl val="0"/>
      </c:catAx>
      <c:valAx>
        <c:axId val="130882560"/>
        <c:scaling>
          <c:orientation val="minMax"/>
          <c:max val="100"/>
        </c:scaling>
        <c:delete val="1"/>
        <c:axPos val="b"/>
        <c:numFmt formatCode="##0\%" sourceLinked="0"/>
        <c:majorTickMark val="out"/>
        <c:minorTickMark val="none"/>
        <c:tickLblPos val="nextTo"/>
        <c:crossAx val="130881024"/>
        <c:crosses val="autoZero"/>
        <c:crossBetween val="between"/>
        <c:majorUnit val="20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63430026205461798"/>
          <c:y val="0.78848561549174223"/>
          <c:w val="0.30092955482644856"/>
          <c:h val="9.7294028562502327E-2"/>
        </c:manualLayout>
      </c:layout>
      <c:overlay val="0"/>
      <c:spPr>
        <a:noFill/>
        <a:ln w="12700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>
          <a:solidFill>
            <a:schemeClr val="bg1"/>
          </a:solidFill>
          <a:latin typeface="Lab Grotesque" panose="020B0604020202020204" charset="0"/>
        </a:defRPr>
      </a:pPr>
      <a:endParaRPr lang="sv-S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630284137858669"/>
          <c:y val="0.10809715698785802"/>
          <c:w val="0.68871344441189719"/>
          <c:h val="0.6442192439462214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Mycket bra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Sheet1!$A$2:$A$10</c:f>
              <c:strCache>
                <c:ptCount val="9"/>
                <c:pt idx="0">
                  <c:v>Informella kontakter/
nätverk </c:v>
                </c:pt>
                <c:pt idx="1">
                  <c:v>Samarbete 
med 
utbildnings-
anordnare </c:v>
                </c:pt>
                <c:pt idx="2">
                  <c:v>Sociala 
medier </c:v>
                </c:pt>
                <c:pt idx="3">
                  <c:v>Rekryterings-/
Bemannings-
företag </c:v>
                </c:pt>
                <c:pt idx="4">
                  <c:v>Rekrytering 
utomlands </c:v>
                </c:pt>
                <c:pt idx="5">
                  <c:v>Spontan-
ansökan </c:v>
                </c:pt>
                <c:pt idx="6">
                  <c:v>Annonsering </c:v>
                </c:pt>
                <c:pt idx="7">
                  <c:v>Arbets-
förmedlingen </c:v>
                </c:pt>
                <c:pt idx="8">
                  <c:v>Annan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17.068999999999999</c:v>
                </c:pt>
                <c:pt idx="1">
                  <c:v>15.5527</c:v>
                </c:pt>
                <c:pt idx="2">
                  <c:v>5.335</c:v>
                </c:pt>
                <c:pt idx="3">
                  <c:v>15.0905</c:v>
                </c:pt>
                <c:pt idx="4">
                  <c:v>5.3616000000000001</c:v>
                </c:pt>
                <c:pt idx="5">
                  <c:v>5.2948000000000004</c:v>
                </c:pt>
                <c:pt idx="6">
                  <c:v>0.70050000000000001</c:v>
                </c:pt>
                <c:pt idx="7">
                  <c:v>3.0996999999999999</c:v>
                </c:pt>
                <c:pt idx="8">
                  <c:v>22.3599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7E-4A13-B785-17D8273610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Ganska bra 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Sheet1!$A$2:$A$10</c:f>
              <c:strCache>
                <c:ptCount val="9"/>
                <c:pt idx="0">
                  <c:v>Informella kontakter/
nätverk </c:v>
                </c:pt>
                <c:pt idx="1">
                  <c:v>Samarbete 
med 
utbildnings-
anordnare </c:v>
                </c:pt>
                <c:pt idx="2">
                  <c:v>Sociala 
medier </c:v>
                </c:pt>
                <c:pt idx="3">
                  <c:v>Rekryterings-/
Bemannings-
företag </c:v>
                </c:pt>
                <c:pt idx="4">
                  <c:v>Rekrytering 
utomlands </c:v>
                </c:pt>
                <c:pt idx="5">
                  <c:v>Spontan-
ansökan </c:v>
                </c:pt>
                <c:pt idx="6">
                  <c:v>Annonsering </c:v>
                </c:pt>
                <c:pt idx="7">
                  <c:v>Arbets-
förmedlingen </c:v>
                </c:pt>
                <c:pt idx="8">
                  <c:v>Annan</c:v>
                </c:pt>
              </c:strCache>
            </c:strRef>
          </c:cat>
          <c:val>
            <c:numRef>
              <c:f>Sheet1!$C$2:$C$10</c:f>
              <c:numCache>
                <c:formatCode>0</c:formatCode>
                <c:ptCount val="9"/>
                <c:pt idx="0">
                  <c:v>56.6646</c:v>
                </c:pt>
                <c:pt idx="1">
                  <c:v>39.661799999999999</c:v>
                </c:pt>
                <c:pt idx="2">
                  <c:v>45.2988</c:v>
                </c:pt>
                <c:pt idx="3">
                  <c:v>35.2637</c:v>
                </c:pt>
                <c:pt idx="4">
                  <c:v>39.233800000000002</c:v>
                </c:pt>
                <c:pt idx="5">
                  <c:v>35.493699999999997</c:v>
                </c:pt>
                <c:pt idx="6">
                  <c:v>36.084699999999998</c:v>
                </c:pt>
                <c:pt idx="7">
                  <c:v>24.8218</c:v>
                </c:pt>
                <c:pt idx="8">
                  <c:v>46.0565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7E-4A13-B785-17D8273610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Grå stapel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5177F28-E7C5-4AD5-85DB-EB05629186A2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957E-4A13-B785-17D8273610F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667EC46-04A8-42AD-B9DD-2FCC2064F892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957E-4A13-B785-17D8273610F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2B484F8-BB06-4EF3-8D44-C385FD518EF1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957E-4A13-B785-17D8273610F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AF7B990-C37B-40EE-8C4D-C777E6940A95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957E-4A13-B785-17D8273610F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33B61C6-5922-41C4-AC2C-1FFFE9C77119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957E-4A13-B785-17D8273610F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DD717DA-1001-4849-8AA8-3B04BD5BDC27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957E-4A13-B785-17D8273610F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6D2423A-68F0-4BE7-B3BD-2C1F079D7083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957E-4A13-B785-17D8273610F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CB02F58-863D-40C7-8D6B-984CC5887861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957E-4A13-B785-17D8273610F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6BE7C510-93A7-44B2-B6ED-56003EF952C6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957E-4A13-B785-17D8273610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accent6"/>
                    </a:solidFill>
                    <a:latin typeface="Lab Grotesque" panose="020B0604020202020204" charset="0"/>
                  </a:defRPr>
                </a:pPr>
                <a:endParaRPr lang="sv-SE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Informella kontakter/
nätverk </c:v>
                </c:pt>
                <c:pt idx="1">
                  <c:v>Samarbete 
med 
utbildnings-
anordnare </c:v>
                </c:pt>
                <c:pt idx="2">
                  <c:v>Sociala 
medier </c:v>
                </c:pt>
                <c:pt idx="3">
                  <c:v>Rekryterings-/
Bemannings-
företag </c:v>
                </c:pt>
                <c:pt idx="4">
                  <c:v>Rekrytering 
utomlands </c:v>
                </c:pt>
                <c:pt idx="5">
                  <c:v>Spontan-
ansökan </c:v>
                </c:pt>
                <c:pt idx="6">
                  <c:v>Annonsering </c:v>
                </c:pt>
                <c:pt idx="7">
                  <c:v>Arbets-
förmedlingen </c:v>
                </c:pt>
                <c:pt idx="8">
                  <c:v>Annan</c:v>
                </c:pt>
              </c:strCache>
            </c:strRef>
          </c:cat>
          <c:val>
            <c:numRef>
              <c:f>Sheet1!$D$2:$D$10</c:f>
              <c:numCache>
                <c:formatCode>0</c:formatCode>
                <c:ptCount val="9"/>
                <c:pt idx="0">
                  <c:v>26.266300000000005</c:v>
                </c:pt>
                <c:pt idx="1">
                  <c:v>44.785499999999999</c:v>
                </c:pt>
                <c:pt idx="2">
                  <c:v>49.366199999999999</c:v>
                </c:pt>
                <c:pt idx="3">
                  <c:v>49.645699999999998</c:v>
                </c:pt>
                <c:pt idx="4">
                  <c:v>55.404600000000002</c:v>
                </c:pt>
                <c:pt idx="5">
                  <c:v>59.211500000000008</c:v>
                </c:pt>
                <c:pt idx="6">
                  <c:v>63.214899999999993</c:v>
                </c:pt>
                <c:pt idx="7">
                  <c:v>72.078499999999991</c:v>
                </c:pt>
                <c:pt idx="8">
                  <c:v>31.583500000000004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Sheet1!$E$2:$E$11</c15:f>
                <c15:dlblRangeCache>
                  <c:ptCount val="10"/>
                  <c:pt idx="0">
                    <c:v>74%</c:v>
                  </c:pt>
                  <c:pt idx="1">
                    <c:v>55%</c:v>
                  </c:pt>
                  <c:pt idx="2">
                    <c:v>51%</c:v>
                  </c:pt>
                  <c:pt idx="3">
                    <c:v>50%</c:v>
                  </c:pt>
                  <c:pt idx="4">
                    <c:v>45%</c:v>
                  </c:pt>
                  <c:pt idx="5">
                    <c:v>41%</c:v>
                  </c:pt>
                  <c:pt idx="6">
                    <c:v>37%</c:v>
                  </c:pt>
                  <c:pt idx="7">
                    <c:v>28%</c:v>
                  </c:pt>
                  <c:pt idx="8">
                    <c:v>68%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957E-4A13-B785-17D8273610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100"/>
        <c:axId val="131270144"/>
        <c:axId val="131271680"/>
      </c:barChart>
      <c:catAx>
        <c:axId val="1312701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>
            <a:noFill/>
          </a:ln>
        </c:spPr>
        <c:txPr>
          <a:bodyPr anchor="t" anchorCtr="1"/>
          <a:lstStyle/>
          <a:p>
            <a:pPr>
              <a:defRPr sz="900">
                <a:solidFill>
                  <a:schemeClr val="bg1"/>
                </a:solidFill>
                <a:latin typeface="Lab Grotesque" panose="020B0604020202020204" charset="0"/>
              </a:defRPr>
            </a:pPr>
            <a:endParaRPr lang="sv-SE"/>
          </a:p>
        </c:txPr>
        <c:crossAx val="131271680"/>
        <c:crosses val="autoZero"/>
        <c:auto val="1"/>
        <c:lblAlgn val="ctr"/>
        <c:lblOffset val="100"/>
        <c:noMultiLvlLbl val="0"/>
      </c:catAx>
      <c:valAx>
        <c:axId val="1312716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31270144"/>
        <c:crosses val="autoZero"/>
        <c:crossBetween val="between"/>
        <c:majorUnit val="0.2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432633983765558"/>
          <c:y val="3.3070968977387948E-2"/>
          <c:w val="0.65015288230168589"/>
          <c:h val="0.876622450520742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Byggföretagen</c:v>
                </c:pt>
              </c:strCache>
            </c:strRef>
          </c:tx>
          <c:spPr>
            <a:solidFill>
              <a:srgbClr val="EA8F12"/>
            </a:solidFill>
            <a:ln>
              <a:noFill/>
            </a:ln>
          </c:spPr>
          <c:invertIfNegative val="0"/>
          <c:dLbls>
            <c:numFmt formatCode="##0\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Annat</c:v>
                </c:pt>
                <c:pt idx="1">
                  <c:v>Ambitiös</c:v>
                </c:pt>
                <c:pt idx="2">
                  <c:v>Kommunikativ  </c:v>
                </c:pt>
                <c:pt idx="3">
                  <c:v>Att hantera många olika arbetsuppgifter</c:v>
                </c:pt>
                <c:pt idx="4">
                  <c:v>Anpassningsbar/flexibel</c:v>
                </c:pt>
                <c:pt idx="5">
                  <c:v>Ta egna initiativ</c:v>
                </c:pt>
                <c:pt idx="6">
                  <c:v>Noggrann</c:v>
                </c:pt>
                <c:pt idx="7">
                  <c:v>Samarbetsvillig</c:v>
                </c:pt>
                <c:pt idx="8">
                  <c:v>Förstå och lösa olika situationer</c:v>
                </c:pt>
                <c:pt idx="9">
                  <c:v>Arbeta självständigt</c:v>
                </c:pt>
                <c:pt idx="10">
                  <c:v>Serviceinriktad</c:v>
                </c:pt>
                <c:pt idx="11">
                  <c:v>Ansvarstagande</c:v>
                </c:pt>
                <c:pt idx="12">
                  <c:v>Rätt attityd/engagemang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4.3834</c:v>
                </c:pt>
                <c:pt idx="1">
                  <c:v>10.6288</c:v>
                </c:pt>
                <c:pt idx="2">
                  <c:v>9.2636000000000003</c:v>
                </c:pt>
                <c:pt idx="3">
                  <c:v>6.2953999999999999</c:v>
                </c:pt>
                <c:pt idx="4">
                  <c:v>12.301</c:v>
                </c:pt>
                <c:pt idx="5">
                  <c:v>12.5412</c:v>
                </c:pt>
                <c:pt idx="6">
                  <c:v>20.489699999999999</c:v>
                </c:pt>
                <c:pt idx="7">
                  <c:v>21.066299999999998</c:v>
                </c:pt>
                <c:pt idx="8">
                  <c:v>24.071300000000001</c:v>
                </c:pt>
                <c:pt idx="9">
                  <c:v>25.433</c:v>
                </c:pt>
                <c:pt idx="10">
                  <c:v>22.987100000000002</c:v>
                </c:pt>
                <c:pt idx="11">
                  <c:v>54.315199999999997</c:v>
                </c:pt>
                <c:pt idx="12">
                  <c:v>62.229599999999998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3D-4B0E-A337-B2A7CB3775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Samtliga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</c:spPr>
          <c:invertIfNegative val="0"/>
          <c:dLbls>
            <c:numFmt formatCode="##0\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Annat</c:v>
                </c:pt>
                <c:pt idx="1">
                  <c:v>Ambitiös</c:v>
                </c:pt>
                <c:pt idx="2">
                  <c:v>Kommunikativ  </c:v>
                </c:pt>
                <c:pt idx="3">
                  <c:v>Att hantera många olika arbetsuppgifter</c:v>
                </c:pt>
                <c:pt idx="4">
                  <c:v>Anpassningsbar/flexibel</c:v>
                </c:pt>
                <c:pt idx="5">
                  <c:v>Ta egna initiativ</c:v>
                </c:pt>
                <c:pt idx="6">
                  <c:v>Noggrann</c:v>
                </c:pt>
                <c:pt idx="7">
                  <c:v>Samarbetsvillig</c:v>
                </c:pt>
                <c:pt idx="8">
                  <c:v>Förstå och lösa olika situationer</c:v>
                </c:pt>
                <c:pt idx="9">
                  <c:v>Arbeta självständigt</c:v>
                </c:pt>
                <c:pt idx="10">
                  <c:v>Serviceinriktad</c:v>
                </c:pt>
                <c:pt idx="11">
                  <c:v>Ansvarstagande</c:v>
                </c:pt>
                <c:pt idx="12">
                  <c:v>Rätt attityd/engagemang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3.8347000000000002</c:v>
                </c:pt>
                <c:pt idx="1">
                  <c:v>8.6077999999999992</c:v>
                </c:pt>
                <c:pt idx="2">
                  <c:v>9.9774999999999991</c:v>
                </c:pt>
                <c:pt idx="3">
                  <c:v>9.9774999999999991</c:v>
                </c:pt>
                <c:pt idx="4">
                  <c:v>16.569299999999998</c:v>
                </c:pt>
                <c:pt idx="5">
                  <c:v>17.758800000000001</c:v>
                </c:pt>
                <c:pt idx="6">
                  <c:v>18.052199999999999</c:v>
                </c:pt>
                <c:pt idx="7">
                  <c:v>19.6478</c:v>
                </c:pt>
                <c:pt idx="8">
                  <c:v>21.288</c:v>
                </c:pt>
                <c:pt idx="9">
                  <c:v>24.6752</c:v>
                </c:pt>
                <c:pt idx="10">
                  <c:v>31.055800000000001</c:v>
                </c:pt>
                <c:pt idx="11">
                  <c:v>48.322400000000002</c:v>
                </c:pt>
                <c:pt idx="12">
                  <c:v>59.178600000000003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3D-4B0E-A337-B2A7CB3775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130881024"/>
        <c:axId val="130882560"/>
      </c:barChart>
      <c:catAx>
        <c:axId val="1308810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130882560"/>
        <c:crosses val="autoZero"/>
        <c:auto val="1"/>
        <c:lblAlgn val="ctr"/>
        <c:lblOffset val="100"/>
        <c:noMultiLvlLbl val="0"/>
      </c:catAx>
      <c:valAx>
        <c:axId val="130882560"/>
        <c:scaling>
          <c:orientation val="minMax"/>
          <c:max val="100"/>
        </c:scaling>
        <c:delete val="1"/>
        <c:axPos val="b"/>
        <c:numFmt formatCode="##0\%" sourceLinked="0"/>
        <c:majorTickMark val="out"/>
        <c:minorTickMark val="none"/>
        <c:tickLblPos val="nextTo"/>
        <c:crossAx val="130881024"/>
        <c:crosses val="autoZero"/>
        <c:crossBetween val="between"/>
        <c:majorUnit val="20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63546550692296644"/>
          <c:y val="0.7642757970653804"/>
          <c:w val="0.29859904386853803"/>
          <c:h val="0.12419382681401543"/>
        </c:manualLayout>
      </c:layout>
      <c:overlay val="0"/>
      <c:spPr>
        <a:noFill/>
        <a:ln w="12700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>
          <a:solidFill>
            <a:schemeClr val="bg1"/>
          </a:solidFill>
          <a:latin typeface="Lab Grotesque" panose="020B0604020202020204" charset="0"/>
        </a:defRPr>
      </a:pPr>
      <a:endParaRPr lang="sv-SE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461228806686871E-2"/>
          <c:y val="4.6710327277048935E-2"/>
          <c:w val="0.84742136092937614"/>
          <c:h val="0.788163850326345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Samtliga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invertIfNegative val="0"/>
          <c:dLbls>
            <c:numFmt formatCode="##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Grundskolan </c:v>
                </c:pt>
                <c:pt idx="1">
                  <c:v>Gymnasium, 
yrkesprogram </c:v>
                </c:pt>
                <c:pt idx="2">
                  <c:v>Gymnasium, 
högskole-
förberedande</c:v>
                </c:pt>
                <c:pt idx="3">
                  <c:v>Yrkeshögskola/ 
eftergymnasial 
yrkesutbildning</c:v>
                </c:pt>
                <c:pt idx="4">
                  <c:v>Högskola/
universitet</c:v>
                </c:pt>
                <c:pt idx="5">
                  <c:v>Forskar-
utbildning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15.9399</c:v>
                </c:pt>
                <c:pt idx="1">
                  <c:v>34.082500000000003</c:v>
                </c:pt>
                <c:pt idx="2">
                  <c:v>16.5593</c:v>
                </c:pt>
                <c:pt idx="3">
                  <c:v>25.279299999999999</c:v>
                </c:pt>
                <c:pt idx="4">
                  <c:v>15.029400000000001</c:v>
                </c:pt>
                <c:pt idx="5">
                  <c:v>7.0712999999999999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F6-4555-BF74-06E5FB4660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Byggföretagen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numFmt formatCode="##0\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Grundskolan </c:v>
                </c:pt>
                <c:pt idx="1">
                  <c:v>Gymnasium, 
yrkesprogram </c:v>
                </c:pt>
                <c:pt idx="2">
                  <c:v>Gymnasium, 
högskole-
förberedande</c:v>
                </c:pt>
                <c:pt idx="3">
                  <c:v>Yrkeshögskola/ 
eftergymnasial 
yrkesutbildning</c:v>
                </c:pt>
                <c:pt idx="4">
                  <c:v>Högskola/
universitet</c:v>
                </c:pt>
                <c:pt idx="5">
                  <c:v>Forskar-
utbildning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14.9781</c:v>
                </c:pt>
                <c:pt idx="1">
                  <c:v>40.769500000000001</c:v>
                </c:pt>
                <c:pt idx="2">
                  <c:v>18.6691</c:v>
                </c:pt>
                <c:pt idx="3">
                  <c:v>29.013100000000001</c:v>
                </c:pt>
                <c:pt idx="4">
                  <c:v>16.0779</c:v>
                </c:pt>
                <c:pt idx="5">
                  <c:v>8.7312999999999992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3F-4C78-9A8E-282E3EE8BA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100999552"/>
        <c:axId val="101001088"/>
      </c:barChart>
      <c:catAx>
        <c:axId val="10099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 b="0">
                <a:latin typeface="Lab Grotesque" panose="020B0604020202020204" charset="0"/>
              </a:defRPr>
            </a:pPr>
            <a:endParaRPr lang="sv-SE"/>
          </a:p>
        </c:txPr>
        <c:crossAx val="101001088"/>
        <c:crosses val="autoZero"/>
        <c:auto val="1"/>
        <c:lblAlgn val="ctr"/>
        <c:lblOffset val="100"/>
        <c:noMultiLvlLbl val="0"/>
      </c:catAx>
      <c:valAx>
        <c:axId val="101001088"/>
        <c:scaling>
          <c:orientation val="minMax"/>
          <c:max val="100"/>
        </c:scaling>
        <c:delete val="1"/>
        <c:axPos val="l"/>
        <c:numFmt formatCode="##0\%" sourceLinked="0"/>
        <c:majorTickMark val="none"/>
        <c:minorTickMark val="none"/>
        <c:tickLblPos val="nextTo"/>
        <c:crossAx val="100999552"/>
        <c:crosses val="autoZero"/>
        <c:crossBetween val="between"/>
        <c:majorUnit val="20"/>
      </c:valAx>
      <c:spPr>
        <a:noFill/>
      </c:spPr>
    </c:plotArea>
    <c:legend>
      <c:legendPos val="r"/>
      <c:layout>
        <c:manualLayout>
          <c:xMode val="edge"/>
          <c:yMode val="edge"/>
          <c:x val="0.33759125183765154"/>
          <c:y val="3.5036567261150217E-2"/>
          <c:w val="0.48440033591328729"/>
          <c:h val="0.13454769696896474"/>
        </c:manualLayout>
      </c:layout>
      <c:overlay val="0"/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solidFill>
            <a:schemeClr val="bg1"/>
          </a:solidFill>
          <a:latin typeface="Lab Grotesque" panose="020B0604020202020204" charset="0"/>
        </a:defRPr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872656754562359E-2"/>
          <c:y val="8.7347127992917814E-2"/>
          <c:w val="0.87587972535285463"/>
          <c:h val="0.5400385371531412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Blad1!$B$1</c:f>
              <c:strCache>
                <c:ptCount val="1"/>
                <c:pt idx="0">
                  <c:v>Samtliga</c:v>
                </c:pt>
              </c:strCache>
            </c:strRef>
          </c:tx>
          <c:spPr>
            <a:solidFill>
              <a:srgbClr val="F2F2F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C58-4E33-98B4-FDBDD1C3A4C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C58-4E33-98B4-FDBDD1C3A4C7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chemeClr val="bg1"/>
                    </a:solidFill>
                    <a:latin typeface="Lab Grotesque" panose="020B060402020202020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Ja</c:v>
                </c:pt>
                <c:pt idx="1">
                  <c:v>Nej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0.60646599999999995</c:v>
                </c:pt>
                <c:pt idx="1">
                  <c:v>0.39353399999999999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C58-4E33-98B4-FDBDD1C3A4C7}"/>
            </c:ext>
          </c:extLst>
        </c:ser>
        <c:ser>
          <c:idx val="0"/>
          <c:order val="1"/>
          <c:tx>
            <c:strRef>
              <c:f>Blad1!$C$1</c:f>
              <c:strCache>
                <c:ptCount val="1"/>
                <c:pt idx="0">
                  <c:v>Byggföretagen</c:v>
                </c:pt>
              </c:strCache>
            </c:strRef>
          </c:tx>
          <c:spPr>
            <a:solidFill>
              <a:srgbClr val="EA8F12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latin typeface="Lab Grotesque" panose="020B060402020202020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Ja</c:v>
                </c:pt>
                <c:pt idx="1">
                  <c:v>Nej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0.54630999999999996</c:v>
                </c:pt>
                <c:pt idx="1">
                  <c:v>0.45368999999999998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C4-4B42-B0A9-C80F18885E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41594136"/>
        <c:axId val="441593352"/>
      </c:barChart>
      <c:catAx>
        <c:axId val="4415941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41593352"/>
        <c:crosses val="autoZero"/>
        <c:auto val="1"/>
        <c:lblAlgn val="ctr"/>
        <c:lblOffset val="100"/>
        <c:noMultiLvlLbl val="0"/>
      </c:catAx>
      <c:valAx>
        <c:axId val="441593352"/>
        <c:scaling>
          <c:orientation val="minMax"/>
          <c:max val="1"/>
          <c:min val="0"/>
        </c:scaling>
        <c:delete val="1"/>
        <c:axPos val="l"/>
        <c:numFmt formatCode="##0\%" sourceLinked="0"/>
        <c:majorTickMark val="out"/>
        <c:minorTickMark val="none"/>
        <c:tickLblPos val="nextTo"/>
        <c:crossAx val="441594136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446785169247921"/>
          <c:y val="6.2929129987135221E-2"/>
          <c:w val="0.553214830752079"/>
          <c:h val="6.3204105363920668E-2"/>
        </c:manualLayout>
      </c:layout>
      <c:overlay val="0"/>
      <c:txPr>
        <a:bodyPr/>
        <a:lstStyle/>
        <a:p>
          <a:pPr>
            <a:defRPr>
              <a:latin typeface="Lab Grotesque" panose="020B060402020202020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solidFill>
            <a:schemeClr val="bg1"/>
          </a:solidFill>
          <a:latin typeface="Arial Narrow" panose="020B0606020202030204" pitchFamily="34" charset="0"/>
        </a:defRPr>
      </a:pPr>
      <a:endParaRPr lang="sv-SE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964542883000258"/>
          <c:y val="0.18072661226694339"/>
          <c:w val="0.69426591526142523"/>
          <c:h val="0.6388392842959189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Mycket bra</c:v>
                </c:pt>
              </c:strCache>
            </c:strRef>
          </c:tx>
          <c:spPr>
            <a:solidFill>
              <a:srgbClr val="71B396"/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Forskar-
utbildning</c:v>
                </c:pt>
                <c:pt idx="1">
                  <c:v>Högskola/
universitets-
utbildning </c:v>
                </c:pt>
                <c:pt idx="2">
                  <c:v>Yrkeshögskola
/eftergymnasial
 yrkesutbildning</c:v>
                </c:pt>
                <c:pt idx="3">
                  <c:v>Gymnasieskola,
 högskole-
förberedande
 program</c:v>
                </c:pt>
                <c:pt idx="4">
                  <c:v>Gymnasieskola, 
yrkesprogram</c:v>
                </c:pt>
                <c:pt idx="5">
                  <c:v>Grundskola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1.0274000000000001</c:v>
                </c:pt>
                <c:pt idx="1">
                  <c:v>10.683</c:v>
                </c:pt>
                <c:pt idx="2">
                  <c:v>15.010000000000002</c:v>
                </c:pt>
                <c:pt idx="3">
                  <c:v>6.6715999999999998</c:v>
                </c:pt>
                <c:pt idx="4">
                  <c:v>18.206099999999999</c:v>
                </c:pt>
                <c:pt idx="5">
                  <c:v>7.3325000000000005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D5-4C36-8420-EB35469048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Ganska bra </c:v>
                </c:pt>
              </c:strCache>
            </c:strRef>
          </c:tx>
          <c:spPr>
            <a:solidFill>
              <a:srgbClr val="71B396">
                <a:lumMod val="40000"/>
                <a:lumOff val="60000"/>
              </a:srgbClr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Forskar-
utbildning</c:v>
                </c:pt>
                <c:pt idx="1">
                  <c:v>Högskola/
universitets-
utbildning </c:v>
                </c:pt>
                <c:pt idx="2">
                  <c:v>Yrkeshögskola
/eftergymnasial
 yrkesutbildning</c:v>
                </c:pt>
                <c:pt idx="3">
                  <c:v>Gymnasieskola,
 högskole-
förberedande
 program</c:v>
                </c:pt>
                <c:pt idx="4">
                  <c:v>Gymnasieskola, 
yrkesprogram</c:v>
                </c:pt>
                <c:pt idx="5">
                  <c:v>Grundskola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10.9315</c:v>
                </c:pt>
                <c:pt idx="1">
                  <c:v>32.693899999999999</c:v>
                </c:pt>
                <c:pt idx="2">
                  <c:v>51.878999999999998</c:v>
                </c:pt>
                <c:pt idx="3">
                  <c:v>48.207999999999998</c:v>
                </c:pt>
                <c:pt idx="4">
                  <c:v>59.853200000000008</c:v>
                </c:pt>
                <c:pt idx="5">
                  <c:v>32.113700000000001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D5-4C36-8420-EB35469048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Grå stapel</c:v>
                </c:pt>
              </c:strCache>
            </c:strRef>
          </c:tx>
          <c:spPr>
            <a:solidFill>
              <a:srgbClr val="FFFFFF">
                <a:lumMod val="95000"/>
              </a:srgbClr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41F05C5-5AE2-4FA3-A0CB-6EC1ECDBB87F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7E52-4EFC-B10E-BBF4CBFC9FB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A09B300-9274-413B-B097-0468677C5B22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7E52-4EFC-B10E-BBF4CBFC9FB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65E6DE9-27A9-47E6-8788-2C57505B7FFB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7E52-4EFC-B10E-BBF4CBFC9FB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A6C6393-6466-4EA9-9997-0FC326ED1C8B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7E52-4EFC-B10E-BBF4CBFC9FB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42FC228-98C9-40DF-B774-37A89A85DA64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7E52-4EFC-B10E-BBF4CBFC9FB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9D7ED23-D3DA-4FEE-986A-EEFBF3468F63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7E52-4EFC-B10E-BBF4CBFC9FB6}"/>
                </c:ext>
              </c:extLst>
            </c:dLbl>
            <c:numFmt formatCode="###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accent6"/>
                    </a:solidFill>
                  </a:defRPr>
                </a:pPr>
                <a:endParaRPr lang="sv-SE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Forskar-
utbildning</c:v>
                </c:pt>
                <c:pt idx="1">
                  <c:v>Högskola/
universitets-
utbildning </c:v>
                </c:pt>
                <c:pt idx="2">
                  <c:v>Yrkeshögskola
/eftergymnasial
 yrkesutbildning</c:v>
                </c:pt>
                <c:pt idx="3">
                  <c:v>Gymnasieskola,
 högskole-
förberedande
 program</c:v>
                </c:pt>
                <c:pt idx="4">
                  <c:v>Gymnasieskola, 
yrkesprogram</c:v>
                </c:pt>
                <c:pt idx="5">
                  <c:v>Grundskola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88.0411</c:v>
                </c:pt>
                <c:pt idx="1">
                  <c:v>56.623199999999997</c:v>
                </c:pt>
                <c:pt idx="2">
                  <c:v>33.111000000000004</c:v>
                </c:pt>
                <c:pt idx="3">
                  <c:v>45.120399999999997</c:v>
                </c:pt>
                <c:pt idx="4">
                  <c:v>21.940700000000007</c:v>
                </c:pt>
                <c:pt idx="5">
                  <c:v>60.553800000000003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Sheet1!$E$2:$E$7</c15:f>
                <c15:dlblRangeCache>
                  <c:ptCount val="6"/>
                  <c:pt idx="0">
                    <c:v>12%</c:v>
                  </c:pt>
                  <c:pt idx="1">
                    <c:v>43%</c:v>
                  </c:pt>
                  <c:pt idx="2">
                    <c:v>67%</c:v>
                  </c:pt>
                  <c:pt idx="3">
                    <c:v>55%</c:v>
                  </c:pt>
                  <c:pt idx="4">
                    <c:v>78%</c:v>
                  </c:pt>
                  <c:pt idx="5">
                    <c:v>39%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ADD5-4C36-8420-EB35469048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100"/>
        <c:axId val="131270144"/>
        <c:axId val="131271680"/>
      </c:barChart>
      <c:catAx>
        <c:axId val="131270144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>
            <a:noFill/>
          </a:ln>
        </c:spPr>
        <c:crossAx val="131271680"/>
        <c:crosses val="autoZero"/>
        <c:auto val="1"/>
        <c:lblAlgn val="ctr"/>
        <c:lblOffset val="100"/>
        <c:noMultiLvlLbl val="0"/>
      </c:catAx>
      <c:valAx>
        <c:axId val="131271680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131270144"/>
        <c:crosses val="autoZero"/>
        <c:crossBetween val="between"/>
        <c:majorUnit val="0.2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bg1"/>
          </a:solidFill>
          <a:latin typeface="Lab Grotesque" panose="020B0604020202020204" charset="0"/>
        </a:defRPr>
      </a:pPr>
      <a:endParaRPr lang="sv-SE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23072955488699E-6"/>
          <c:y val="0"/>
          <c:w val="0.95476586572281563"/>
          <c:h val="0.923942167978367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Samtliga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</c:spPr>
          <c:invertIfNegative val="0"/>
          <c:dLbls>
            <c:numFmt formatCode="##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Helt och hållet</c:v>
                </c:pt>
                <c:pt idx="1">
                  <c:v>I hög grad</c:v>
                </c:pt>
                <c:pt idx="2">
                  <c:v>I viss grad</c:v>
                </c:pt>
                <c:pt idx="3">
                  <c:v>Inte alls</c:v>
                </c:pt>
                <c:pt idx="4">
                  <c:v>Vet ej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8.7212999999999994</c:v>
                </c:pt>
                <c:pt idx="1">
                  <c:v>29.151299999999999</c:v>
                </c:pt>
                <c:pt idx="2">
                  <c:v>49.960799999999999</c:v>
                </c:pt>
                <c:pt idx="3">
                  <c:v>3.8433999999999999</c:v>
                </c:pt>
                <c:pt idx="4">
                  <c:v>8.3231999999999999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62-4D90-91C9-2D5622A6A5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Byggföretagen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numFmt formatCode="##0\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Helt och hållet</c:v>
                </c:pt>
                <c:pt idx="1">
                  <c:v>I hög grad</c:v>
                </c:pt>
                <c:pt idx="2">
                  <c:v>I viss grad</c:v>
                </c:pt>
                <c:pt idx="3">
                  <c:v>Inte alls</c:v>
                </c:pt>
                <c:pt idx="4">
                  <c:v>Vet ej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6.1050000000000004</c:v>
                </c:pt>
                <c:pt idx="1">
                  <c:v>26.540600000000005</c:v>
                </c:pt>
                <c:pt idx="2">
                  <c:v>50.953299999999999</c:v>
                </c:pt>
                <c:pt idx="3">
                  <c:v>5.7529000000000003</c:v>
                </c:pt>
                <c:pt idx="4">
                  <c:v>10.648199999999999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62-4D90-91C9-2D5622A6A5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100999552"/>
        <c:axId val="101001088"/>
      </c:barChart>
      <c:catAx>
        <c:axId val="10099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 b="0">
                <a:latin typeface="Lab Grotesque" panose="020B0604020202020204" charset="0"/>
              </a:defRPr>
            </a:pPr>
            <a:endParaRPr lang="sv-SE"/>
          </a:p>
        </c:txPr>
        <c:crossAx val="101001088"/>
        <c:crosses val="autoZero"/>
        <c:auto val="1"/>
        <c:lblAlgn val="ctr"/>
        <c:lblOffset val="100"/>
        <c:noMultiLvlLbl val="0"/>
      </c:catAx>
      <c:valAx>
        <c:axId val="101001088"/>
        <c:scaling>
          <c:orientation val="minMax"/>
          <c:max val="100"/>
        </c:scaling>
        <c:delete val="1"/>
        <c:axPos val="l"/>
        <c:numFmt formatCode="##0\%" sourceLinked="0"/>
        <c:majorTickMark val="none"/>
        <c:minorTickMark val="none"/>
        <c:tickLblPos val="nextTo"/>
        <c:crossAx val="100999552"/>
        <c:crosses val="autoZero"/>
        <c:crossBetween val="between"/>
        <c:majorUnit val="20"/>
      </c:valAx>
      <c:spPr>
        <a:noFill/>
      </c:spPr>
    </c:plotArea>
    <c:legend>
      <c:legendPos val="r"/>
      <c:layout>
        <c:manualLayout>
          <c:xMode val="edge"/>
          <c:yMode val="edge"/>
          <c:x val="0.43448131202125984"/>
          <c:y val="9.1402002674276103E-2"/>
          <c:w val="0.48670280156238616"/>
          <c:h val="8.7576500791359868E-2"/>
        </c:manualLayout>
      </c:layout>
      <c:overlay val="0"/>
      <c:txPr>
        <a:bodyPr/>
        <a:lstStyle/>
        <a:p>
          <a:pPr>
            <a:defRPr sz="1200">
              <a:latin typeface="Lab Grotesque" panose="020B060402020202020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solidFill>
            <a:schemeClr val="bg1"/>
          </a:solidFill>
          <a:latin typeface="Lab Grotesque" panose="020B0604020202020204" charset="0"/>
        </a:defRPr>
      </a:pPr>
      <a:endParaRPr lang="sv-SE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903570632238431"/>
          <c:y val="3.276501331751823E-2"/>
          <c:w val="0.57035487721169775"/>
          <c:h val="0.868972141764054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46F7D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CCA-4613-93CC-299FB5B319A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769-443E-894A-7E69BE78B6D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69-443E-894A-7E69BE78B6D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769-443E-894A-7E69BE78B6D1}"/>
              </c:ext>
            </c:extLst>
          </c:dPt>
          <c:dPt>
            <c:idx val="6"/>
            <c:invertIfNegative val="0"/>
            <c:bubble3D val="0"/>
            <c:spPr>
              <a:solidFill>
                <a:srgbClr val="F4BC6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1-FEBF-4E36-84D1-2F6BDEC67544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769-443E-894A-7E69BE78B6D1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1769-443E-894A-7E69BE78B6D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2F5E-43D1-9DFD-CC775FCC2D23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1769-443E-894A-7E69BE78B6D1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0-0165-4838-9B7F-B68612754C82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0165-4838-9B7F-B68612754C82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CCA-4613-93CC-299FB5B319A2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1769-443E-894A-7E69BE78B6D1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F5E-43D1-9DFD-CC775FCC2D23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1769-443E-894A-7E69BE78B6D1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ACCA-4613-93CC-299FB5B319A2}"/>
              </c:ext>
            </c:extLst>
          </c:dPt>
          <c:dLbls>
            <c:numFmt formatCode="##0\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Måleriföretagen</c:v>
                </c:pt>
                <c:pt idx="1">
                  <c:v>Grafiska Företagens Förbund</c:v>
                </c:pt>
                <c:pt idx="2">
                  <c:v>Plåt &amp; Ventföretagen</c:v>
                </c:pt>
                <c:pt idx="3">
                  <c:v>Almega Tjänsteförbunden</c:v>
                </c:pt>
                <c:pt idx="4">
                  <c:v>Visita</c:v>
                </c:pt>
                <c:pt idx="5">
                  <c:v>Maskinentreprenörerna</c:v>
                </c:pt>
                <c:pt idx="6">
                  <c:v>Byggföretagen</c:v>
                </c:pt>
                <c:pt idx="7">
                  <c:v>Innovations- Och Kemiindustrierna i Sverige</c:v>
                </c:pt>
                <c:pt idx="8">
                  <c:v>Skogsindustrierna</c:v>
                </c:pt>
                <c:pt idx="9">
                  <c:v>Livsmedelsföretagen</c:v>
                </c:pt>
                <c:pt idx="10">
                  <c:v>Biltrafikens Arbetsgivareförbund</c:v>
                </c:pt>
                <c:pt idx="11">
                  <c:v>Trä- Och Möbelföretagen</c:v>
                </c:pt>
                <c:pt idx="12">
                  <c:v>Vårdföretagarna</c:v>
                </c:pt>
                <c:pt idx="13">
                  <c:v>Samtliga </c:v>
                </c:pt>
                <c:pt idx="14">
                  <c:v>Teknikföretagen</c:v>
                </c:pt>
                <c:pt idx="15">
                  <c:v>Svensk Handel</c:v>
                </c:pt>
                <c:pt idx="16">
                  <c:v>Industriarbetsgivarna</c:v>
                </c:pt>
                <c:pt idx="17">
                  <c:v>Installatörsföretagen</c:v>
                </c:pt>
                <c:pt idx="18">
                  <c:v>Gröna Arbetsgivare</c:v>
                </c:pt>
                <c:pt idx="19">
                  <c:v>Almega Tjänsteföretagen</c:v>
                </c:pt>
                <c:pt idx="20">
                  <c:v>Medieföretagen</c:v>
                </c:pt>
                <c:pt idx="21">
                  <c:v>Sveriges Bussföretag</c:v>
                </c:pt>
                <c:pt idx="22">
                  <c:v>Kompetensföretagen</c:v>
                </c:pt>
                <c:pt idx="23">
                  <c:v>Motorbranschens Arbetsgivareförbund</c:v>
                </c:pt>
                <c:pt idx="24">
                  <c:v>TechSverige</c:v>
                </c:pt>
                <c:pt idx="25">
                  <c:v>Innovationsföretagen</c:v>
                </c:pt>
                <c:pt idx="26">
                  <c:v>Energiföretagen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24.1083</c:v>
                </c:pt>
                <c:pt idx="1">
                  <c:v>25.263100000000001</c:v>
                </c:pt>
                <c:pt idx="2">
                  <c:v>29.147999999999996</c:v>
                </c:pt>
                <c:pt idx="3">
                  <c:v>31.257399999999997</c:v>
                </c:pt>
                <c:pt idx="4">
                  <c:v>31.896900000000002</c:v>
                </c:pt>
                <c:pt idx="5">
                  <c:v>31.994399999999999</c:v>
                </c:pt>
                <c:pt idx="6">
                  <c:v>32.645600000000002</c:v>
                </c:pt>
                <c:pt idx="7">
                  <c:v>32.892800000000001</c:v>
                </c:pt>
                <c:pt idx="8">
                  <c:v>33.612299999999998</c:v>
                </c:pt>
                <c:pt idx="9">
                  <c:v>34.554400000000001</c:v>
                </c:pt>
                <c:pt idx="10">
                  <c:v>36.094000000000001</c:v>
                </c:pt>
                <c:pt idx="11">
                  <c:v>36.184200000000004</c:v>
                </c:pt>
                <c:pt idx="12">
                  <c:v>36.386800000000001</c:v>
                </c:pt>
                <c:pt idx="13">
                  <c:v>37.872599999999998</c:v>
                </c:pt>
                <c:pt idx="14">
                  <c:v>38.883099999999999</c:v>
                </c:pt>
                <c:pt idx="15">
                  <c:v>40.137900000000002</c:v>
                </c:pt>
                <c:pt idx="16">
                  <c:v>40.252299999999998</c:v>
                </c:pt>
                <c:pt idx="17">
                  <c:v>41.031599999999997</c:v>
                </c:pt>
                <c:pt idx="18">
                  <c:v>41.346800000000002</c:v>
                </c:pt>
                <c:pt idx="19">
                  <c:v>41.895899999999997</c:v>
                </c:pt>
                <c:pt idx="20">
                  <c:v>44.258400000000002</c:v>
                </c:pt>
                <c:pt idx="21">
                  <c:v>44.864699999999999</c:v>
                </c:pt>
                <c:pt idx="22">
                  <c:v>45.358199999999997</c:v>
                </c:pt>
                <c:pt idx="23">
                  <c:v>45.732399999999998</c:v>
                </c:pt>
                <c:pt idx="24">
                  <c:v>47.025199999999998</c:v>
                </c:pt>
                <c:pt idx="25">
                  <c:v>47.407299999999999</c:v>
                </c:pt>
                <c:pt idx="26">
                  <c:v>69.384600000000006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F5E-43D1-9DFD-CC775FCC2D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7285120"/>
        <c:axId val="107295104"/>
      </c:barChart>
      <c:catAx>
        <c:axId val="1072851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 w="3175">
            <a:solidFill>
              <a:srgbClr val="33414E"/>
            </a:solidFill>
          </a:ln>
        </c:spPr>
        <c:txPr>
          <a:bodyPr/>
          <a:lstStyle/>
          <a:p>
            <a:pPr>
              <a:defRPr sz="1100"/>
            </a:pPr>
            <a:endParaRPr lang="sv-SE"/>
          </a:p>
        </c:txPr>
        <c:crossAx val="107295104"/>
        <c:crosses val="autoZero"/>
        <c:auto val="1"/>
        <c:lblAlgn val="ctr"/>
        <c:lblOffset val="100"/>
        <c:noMultiLvlLbl val="0"/>
      </c:catAx>
      <c:valAx>
        <c:axId val="107295104"/>
        <c:scaling>
          <c:orientation val="minMax"/>
          <c:max val="100"/>
        </c:scaling>
        <c:delete val="1"/>
        <c:axPos val="b"/>
        <c:numFmt formatCode="##0\%" sourceLinked="0"/>
        <c:majorTickMark val="out"/>
        <c:minorTickMark val="out"/>
        <c:tickLblPos val="nextTo"/>
        <c:crossAx val="107285120"/>
        <c:crossesAt val="1"/>
        <c:crossBetween val="between"/>
        <c:majorUnit val="10"/>
      </c:valAx>
      <c:spPr>
        <a:noFill/>
        <a:ln w="1905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bg1"/>
          </a:solidFill>
          <a:latin typeface="Lab Grotesque" panose="020B0604020202020204" charset="0"/>
        </a:defRPr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454958050637033"/>
          <c:y val="3.5375189784194863E-2"/>
          <c:w val="0.48720199680716153"/>
          <c:h val="0.934403183165904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Samtliga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3175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Lab Grotesque" panose="020B060402020202020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Sheet1!$B$1:$E$1</c:f>
              <c:strCache>
                <c:ptCount val="4"/>
                <c:pt idx="0">
                  <c:v>1-4 anst</c:v>
                </c:pt>
                <c:pt idx="1">
                  <c:v>5-9 anst</c:v>
                </c:pt>
                <c:pt idx="2">
                  <c:v>10-49 anst</c:v>
                </c:pt>
                <c:pt idx="3">
                  <c:v>50- anst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0.34548299999999998</c:v>
                </c:pt>
                <c:pt idx="1">
                  <c:v>0.53770400000000007</c:v>
                </c:pt>
                <c:pt idx="2">
                  <c:v>0.72000500000000001</c:v>
                </c:pt>
                <c:pt idx="3">
                  <c:v>0.93097700000000005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23-476A-ADFB-2A7E8408F8E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Byggföretagen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Lab Grotesque" panose="020B060402020202020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Sheet1!$B$1:$E$1</c:f>
              <c:strCache>
                <c:ptCount val="4"/>
                <c:pt idx="0">
                  <c:v>1-4 anst</c:v>
                </c:pt>
                <c:pt idx="1">
                  <c:v>5-9 anst</c:v>
                </c:pt>
                <c:pt idx="2">
                  <c:v>10-49 anst</c:v>
                </c:pt>
                <c:pt idx="3">
                  <c:v>50- anst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0.16850599999999999</c:v>
                </c:pt>
                <c:pt idx="1">
                  <c:v>0.37798399999999999</c:v>
                </c:pt>
                <c:pt idx="2">
                  <c:v>0.65176400000000001</c:v>
                </c:pt>
                <c:pt idx="3">
                  <c:v>0.85746600000000006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A4-4ED0-853C-5CCA754C6E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17949952"/>
        <c:axId val="117951488"/>
      </c:barChart>
      <c:catAx>
        <c:axId val="1179499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aseline="0">
                <a:solidFill>
                  <a:schemeClr val="bg1"/>
                </a:solidFill>
                <a:latin typeface="Lab Grotesque" panose="020B0604020202020204" charset="0"/>
              </a:defRPr>
            </a:pPr>
            <a:endParaRPr lang="sv-SE"/>
          </a:p>
        </c:txPr>
        <c:crossAx val="117951488"/>
        <c:crosses val="autoZero"/>
        <c:auto val="1"/>
        <c:lblAlgn val="ctr"/>
        <c:lblOffset val="100"/>
        <c:noMultiLvlLbl val="0"/>
      </c:catAx>
      <c:valAx>
        <c:axId val="117951488"/>
        <c:scaling>
          <c:orientation val="minMax"/>
          <c:max val="1"/>
          <c:min val="0"/>
        </c:scaling>
        <c:delete val="1"/>
        <c:axPos val="b"/>
        <c:numFmt formatCode="##0\%" sourceLinked="0"/>
        <c:majorTickMark val="out"/>
        <c:minorTickMark val="none"/>
        <c:tickLblPos val="nextTo"/>
        <c:crossAx val="117949952"/>
        <c:crosses val="max"/>
        <c:crossBetween val="between"/>
        <c:majorUnit val="20"/>
      </c:valAx>
      <c:spPr>
        <a:noFill/>
        <a:ln w="2530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 panose="020B0604020202020204" pitchFamily="34" charset="0"/>
          <a:ea typeface="Trebuchet MS"/>
          <a:cs typeface="Arial" panose="020B0604020202020204" pitchFamily="34" charset="0"/>
        </a:defRPr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695161997993271"/>
          <c:y val="0.13873559678053662"/>
          <c:w val="0.61051394401100345"/>
          <c:h val="0.854569767804517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Andel företetag som försökt  rekrytera senaste 6 månaderna</c:v>
                </c:pt>
              </c:strCache>
            </c:strRef>
          </c:tx>
          <c:spPr>
            <a:solidFill>
              <a:srgbClr val="546F7D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F4BC6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78A-420D-AB92-3016F5C6B825}"/>
              </c:ext>
            </c:extLst>
          </c:dPt>
          <c:dPt>
            <c:idx val="12"/>
            <c:invertIfNegative val="0"/>
            <c:bubble3D val="0"/>
            <c:spPr>
              <a:solidFill>
                <a:srgbClr val="EA8F1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769-4672-8B96-9BE1E7466B7B}"/>
              </c:ext>
            </c:extLst>
          </c:dPt>
          <c:dPt>
            <c:idx val="14"/>
            <c:invertIfNegative val="0"/>
            <c:bubble3D val="0"/>
            <c:spPr>
              <a:solidFill>
                <a:srgbClr val="546F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955-4A7D-8E0E-37902924435A}"/>
              </c:ext>
            </c:extLst>
          </c:dPt>
          <c:dLbls>
            <c:numFmt formatCode="##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Lab Grotesque" panose="020B0604020202020204" charset="0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Sheet1!$A$2:$A$28</c:f>
              <c:strCache>
                <c:ptCount val="27"/>
                <c:pt idx="0">
                  <c:v>Måleriföretagen</c:v>
                </c:pt>
                <c:pt idx="1">
                  <c:v>Grafiska Företagens Förbund</c:v>
                </c:pt>
                <c:pt idx="2">
                  <c:v>Svensk Handel</c:v>
                </c:pt>
                <c:pt idx="3">
                  <c:v>Plåt &amp; Ventföretagen</c:v>
                </c:pt>
                <c:pt idx="4">
                  <c:v>Maskinentreprenörerna</c:v>
                </c:pt>
                <c:pt idx="5">
                  <c:v>Biltrafikens Arbetsgivareförbund</c:v>
                </c:pt>
                <c:pt idx="6">
                  <c:v>Gröna Arbetsgivare</c:v>
                </c:pt>
                <c:pt idx="7">
                  <c:v>Installatörsföretagen</c:v>
                </c:pt>
                <c:pt idx="8">
                  <c:v>Byggföretagen</c:v>
                </c:pt>
                <c:pt idx="9">
                  <c:v>Trä- och Möbelföretagen</c:v>
                </c:pt>
                <c:pt idx="10">
                  <c:v>Industriarbetsgivarna</c:v>
                </c:pt>
                <c:pt idx="11">
                  <c:v>Innovationsföretagen</c:v>
                </c:pt>
                <c:pt idx="12">
                  <c:v>Samtliga</c:v>
                </c:pt>
                <c:pt idx="13">
                  <c:v>Livsmedelsföretagen</c:v>
                </c:pt>
                <c:pt idx="14">
                  <c:v>Motorbranschens Arbetsgivareförbund</c:v>
                </c:pt>
                <c:pt idx="15">
                  <c:v>Almega Tjänsteförbunden</c:v>
                </c:pt>
                <c:pt idx="16">
                  <c:v>Medieföretagen</c:v>
                </c:pt>
                <c:pt idx="17">
                  <c:v>Innovations- och kemiarbetsgivarna i Sverige</c:v>
                </c:pt>
                <c:pt idx="18">
                  <c:v>Almega Tjänsteföretagen</c:v>
                </c:pt>
                <c:pt idx="19">
                  <c:v>Sveriges Bussföretag</c:v>
                </c:pt>
                <c:pt idx="20">
                  <c:v>Skogsindustrierna</c:v>
                </c:pt>
                <c:pt idx="21">
                  <c:v>Visita</c:v>
                </c:pt>
                <c:pt idx="22">
                  <c:v>Teknikföretagen</c:v>
                </c:pt>
                <c:pt idx="23">
                  <c:v>Vårdföretagarna</c:v>
                </c:pt>
                <c:pt idx="24">
                  <c:v>TechSverige</c:v>
                </c:pt>
                <c:pt idx="25">
                  <c:v>Kompetensföretagen</c:v>
                </c:pt>
                <c:pt idx="26">
                  <c:v>Energiföretagen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28.165800000000001</c:v>
                </c:pt>
                <c:pt idx="1">
                  <c:v>39.857599999999998</c:v>
                </c:pt>
                <c:pt idx="2">
                  <c:v>50.201000000000001</c:v>
                </c:pt>
                <c:pt idx="3">
                  <c:v>51.426000000000002</c:v>
                </c:pt>
                <c:pt idx="4">
                  <c:v>51.628799999999998</c:v>
                </c:pt>
                <c:pt idx="5">
                  <c:v>52.082500000000003</c:v>
                </c:pt>
                <c:pt idx="6">
                  <c:v>52.5959</c:v>
                </c:pt>
                <c:pt idx="7">
                  <c:v>53.071599999999997</c:v>
                </c:pt>
                <c:pt idx="8">
                  <c:v>54.631</c:v>
                </c:pt>
                <c:pt idx="9">
                  <c:v>56.917400000000001</c:v>
                </c:pt>
                <c:pt idx="10">
                  <c:v>57.841799999999999</c:v>
                </c:pt>
                <c:pt idx="11">
                  <c:v>60.432200000000002</c:v>
                </c:pt>
                <c:pt idx="12">
                  <c:v>60.646599999999999</c:v>
                </c:pt>
                <c:pt idx="13">
                  <c:v>62.709099999999999</c:v>
                </c:pt>
                <c:pt idx="14">
                  <c:v>64.341800000000006</c:v>
                </c:pt>
                <c:pt idx="15">
                  <c:v>65.947699999999998</c:v>
                </c:pt>
                <c:pt idx="16">
                  <c:v>67.150400000000005</c:v>
                </c:pt>
                <c:pt idx="17">
                  <c:v>70.882300000000001</c:v>
                </c:pt>
                <c:pt idx="18">
                  <c:v>71.025700000000001</c:v>
                </c:pt>
                <c:pt idx="19">
                  <c:v>71.472800000000007</c:v>
                </c:pt>
                <c:pt idx="20">
                  <c:v>72.937100000000001</c:v>
                </c:pt>
                <c:pt idx="21">
                  <c:v>73.853499999999997</c:v>
                </c:pt>
                <c:pt idx="22">
                  <c:v>75.451599999999999</c:v>
                </c:pt>
                <c:pt idx="23">
                  <c:v>78.806200000000004</c:v>
                </c:pt>
                <c:pt idx="24">
                  <c:v>80.884200000000007</c:v>
                </c:pt>
                <c:pt idx="25">
                  <c:v>81.259200000000007</c:v>
                </c:pt>
                <c:pt idx="26">
                  <c:v>86.281599999999997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55-4A7D-8E0E-3790292443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807056912"/>
        <c:axId val="1061346272"/>
      </c:barChart>
      <c:catAx>
        <c:axId val="18070569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61346272"/>
        <c:crosses val="autoZero"/>
        <c:auto val="1"/>
        <c:lblAlgn val="ctr"/>
        <c:lblOffset val="100"/>
        <c:noMultiLvlLbl val="0"/>
      </c:catAx>
      <c:valAx>
        <c:axId val="1061346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0705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622749540591442"/>
          <c:y val="0.13873559678053662"/>
          <c:w val="0.61310445958275572"/>
          <c:h val="0.854569767804517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Andel företetag som försökt  rekrytera senaste 6 månaderna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7C-490B-A355-792786578EF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4CC8F6D-0A69-4CEC-B43E-AD8E6471CD68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441E-4FB9-95AF-C3F67012E8C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588F9A8-2079-4707-AB7B-FF173B333C67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441E-4FB9-95AF-C3F67012E8C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D236B27-E52F-40D3-AF85-53CD5844205D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441E-4FB9-95AF-C3F67012E8C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AD12361-3FF5-4DC3-AD06-076A9CB6D110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441E-4FB9-95AF-C3F67012E8C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6BA2C72-D9D1-4023-A333-C829FE5EE721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441E-4FB9-95AF-C3F67012E8C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FF6EF24-2F02-4DAF-B1F3-D0E2E25C25A4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441E-4FB9-95AF-C3F67012E8C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B578295-0D8B-41DF-BA94-97EEE2663267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441E-4FB9-95AF-C3F67012E8C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87FAB4F-AF81-4E9C-9B61-C67E66390BC3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441E-4FB9-95AF-C3F67012E8C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5D0AA89F-0C58-45D1-9666-FDB6D5211658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441E-4FB9-95AF-C3F67012E8C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EC0837F0-2E88-4CEA-8086-FFE483875D2F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441E-4FB9-95AF-C3F67012E8C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BB85E7F8-C99B-4D62-BCE3-88D3A2BDF469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441E-4FB9-95AF-C3F67012E8C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423EB14F-6CB0-4DA4-A19A-6FFFD06218C2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441E-4FB9-95AF-C3F67012E8C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A310A3BF-EDEF-4A93-A5B6-D860EDE0C230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441E-4FB9-95AF-C3F67012E8C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240F375D-5A98-42D9-929D-ABE8629EF97D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441E-4FB9-95AF-C3F67012E8CA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4CA07A50-0AF5-4B3E-BC46-6BD8512A6C61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B7C-490B-A355-792786578EFA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66AC53D5-2874-403D-8097-1DC303C1E25E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441E-4FB9-95AF-C3F67012E8CA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56CCBF24-B1C9-4108-8EE6-78131725B818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441E-4FB9-95AF-C3F67012E8CA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12DC079C-8F2C-467D-8F8B-E4BC0270C407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441E-4FB9-95AF-C3F67012E8CA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346A38E6-5D2F-4DC6-8241-E3B8E7F1025B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441E-4FB9-95AF-C3F67012E8CA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CD9F8FAC-43DA-4187-BB8C-4308F655CF35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441E-4FB9-95AF-C3F67012E8CA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5538E89C-F50C-45DB-B461-34A69426ACD5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441E-4FB9-95AF-C3F67012E8CA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21CCF2D1-67A9-4149-AB1A-7AD5B5425A1B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441E-4FB9-95AF-C3F67012E8CA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72B11504-2E7D-40F1-91D2-9D44E20D128F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441E-4FB9-95AF-C3F67012E8CA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BF44FC3D-00DF-4FFF-95EF-3CE2E74754D7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441E-4FB9-95AF-C3F67012E8CA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B608CE5B-9A69-47BE-B361-3C4BB3766BDD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441E-4FB9-95AF-C3F67012E8CA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ED55A0D3-333C-4CBD-B495-D37A83DAB89B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441E-4FB9-95AF-C3F67012E8CA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BEE615B6-C4B1-4C44-BA57-71896705DEF1}" type="CELLRANGE">
                      <a:rPr lang="sv-SE"/>
                      <a:pPr/>
                      <a:t>[CELLRANGE]</a:t>
                    </a:fld>
                    <a:endParaRPr lang="sv-SE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441E-4FB9-95AF-C3F67012E8CA}"/>
                </c:ext>
              </c:extLst>
            </c:dLbl>
            <c:numFmt formatCode="##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Lab Grotesque" panose="020B0604020202020204" charset="0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Sheet1!$A$2:$A$28</c:f>
              <c:strCache>
                <c:ptCount val="27"/>
                <c:pt idx="0">
                  <c:v>Energiföretagen</c:v>
                </c:pt>
                <c:pt idx="1">
                  <c:v>Kompetensföretagen</c:v>
                </c:pt>
                <c:pt idx="2">
                  <c:v>TechSverige</c:v>
                </c:pt>
                <c:pt idx="3">
                  <c:v>Vårdföretagarna</c:v>
                </c:pt>
                <c:pt idx="4">
                  <c:v>Teknikföretagen</c:v>
                </c:pt>
                <c:pt idx="5">
                  <c:v>Visita</c:v>
                </c:pt>
                <c:pt idx="6">
                  <c:v>Skogsindustrierna</c:v>
                </c:pt>
                <c:pt idx="7">
                  <c:v>Sveriges Bussföretag</c:v>
                </c:pt>
                <c:pt idx="8">
                  <c:v>Almega Tjänsteföretagen</c:v>
                </c:pt>
                <c:pt idx="9">
                  <c:v>Innovations- och kemiarbetsgivarna i Sverige</c:v>
                </c:pt>
                <c:pt idx="10">
                  <c:v>Medieföretagen</c:v>
                </c:pt>
                <c:pt idx="11">
                  <c:v>Almega Tjänsteförbunden</c:v>
                </c:pt>
                <c:pt idx="12">
                  <c:v>Motorbranschens Arbetsgivareförbund</c:v>
                </c:pt>
                <c:pt idx="13">
                  <c:v>Livsmedelsföretagen</c:v>
                </c:pt>
                <c:pt idx="14">
                  <c:v>Samtliga</c:v>
                </c:pt>
                <c:pt idx="15">
                  <c:v>Innovationsföretagen</c:v>
                </c:pt>
                <c:pt idx="16">
                  <c:v>Industriarbetsgivarna</c:v>
                </c:pt>
                <c:pt idx="17">
                  <c:v>Trä- och Möbelföretagen</c:v>
                </c:pt>
                <c:pt idx="18">
                  <c:v>Byggföretagen</c:v>
                </c:pt>
                <c:pt idx="19">
                  <c:v>Installatörsföretagen</c:v>
                </c:pt>
                <c:pt idx="20">
                  <c:v>Gröna Arbetsgivare</c:v>
                </c:pt>
                <c:pt idx="21">
                  <c:v>Biltrafikens Arbetsgivareförbund</c:v>
                </c:pt>
                <c:pt idx="22">
                  <c:v>Maskinentreprenörerna</c:v>
                </c:pt>
                <c:pt idx="23">
                  <c:v>Plåt &amp; Ventföretagen</c:v>
                </c:pt>
                <c:pt idx="24">
                  <c:v>Svensk Handel</c:v>
                </c:pt>
                <c:pt idx="25">
                  <c:v>Grafiska Företagens Förbund</c:v>
                </c:pt>
                <c:pt idx="26">
                  <c:v>Måleriföretagen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86.281599999999997</c:v>
                </c:pt>
                <c:pt idx="1">
                  <c:v>81.259200000000007</c:v>
                </c:pt>
                <c:pt idx="2">
                  <c:v>80.884200000000007</c:v>
                </c:pt>
                <c:pt idx="3">
                  <c:v>78.806200000000004</c:v>
                </c:pt>
                <c:pt idx="4">
                  <c:v>75.451599999999999</c:v>
                </c:pt>
                <c:pt idx="5">
                  <c:v>73.853499999999997</c:v>
                </c:pt>
                <c:pt idx="6">
                  <c:v>72.937100000000001</c:v>
                </c:pt>
                <c:pt idx="7">
                  <c:v>71.472800000000007</c:v>
                </c:pt>
                <c:pt idx="8">
                  <c:v>71.025700000000001</c:v>
                </c:pt>
                <c:pt idx="9">
                  <c:v>70.882300000000001</c:v>
                </c:pt>
                <c:pt idx="10">
                  <c:v>67.150400000000005</c:v>
                </c:pt>
                <c:pt idx="11">
                  <c:v>65.947699999999998</c:v>
                </c:pt>
                <c:pt idx="12">
                  <c:v>64.341800000000006</c:v>
                </c:pt>
                <c:pt idx="13">
                  <c:v>62.709099999999999</c:v>
                </c:pt>
                <c:pt idx="14">
                  <c:v>60.646599999999999</c:v>
                </c:pt>
                <c:pt idx="15">
                  <c:v>60.432200000000002</c:v>
                </c:pt>
                <c:pt idx="16">
                  <c:v>57.841799999999999</c:v>
                </c:pt>
                <c:pt idx="17">
                  <c:v>56.917400000000001</c:v>
                </c:pt>
                <c:pt idx="18">
                  <c:v>54.631</c:v>
                </c:pt>
                <c:pt idx="19">
                  <c:v>53.071599999999997</c:v>
                </c:pt>
                <c:pt idx="20">
                  <c:v>52.5959</c:v>
                </c:pt>
                <c:pt idx="21">
                  <c:v>52.082500000000003</c:v>
                </c:pt>
                <c:pt idx="22">
                  <c:v>51.628799999999998</c:v>
                </c:pt>
                <c:pt idx="23">
                  <c:v>51.426000000000002</c:v>
                </c:pt>
                <c:pt idx="24">
                  <c:v>50.201000000000001</c:v>
                </c:pt>
                <c:pt idx="25">
                  <c:v>39.857599999999998</c:v>
                </c:pt>
                <c:pt idx="26">
                  <c:v>28.165800000000001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Sheet1!$I$2:$I$28</c15:f>
                <c15:dlblRangeCache>
                  <c:ptCount val="27"/>
                  <c:pt idx="0">
                    <c:v>(+15)</c:v>
                  </c:pt>
                  <c:pt idx="1">
                    <c:v>(-12)</c:v>
                  </c:pt>
                  <c:pt idx="2">
                    <c:v>(+3)</c:v>
                  </c:pt>
                  <c:pt idx="3">
                    <c:v>(+4)</c:v>
                  </c:pt>
                  <c:pt idx="4">
                    <c:v>(-1)</c:v>
                  </c:pt>
                  <c:pt idx="5">
                    <c:v>(-7)</c:v>
                  </c:pt>
                  <c:pt idx="6">
                    <c:v>(-15)</c:v>
                  </c:pt>
                  <c:pt idx="7">
                    <c:v>(+25)</c:v>
                  </c:pt>
                  <c:pt idx="8">
                    <c:v>(+4)</c:v>
                  </c:pt>
                  <c:pt idx="9">
                    <c:v>(-13)</c:v>
                  </c:pt>
                  <c:pt idx="10">
                    <c:v>(+2)</c:v>
                  </c:pt>
                  <c:pt idx="11">
                    <c:v>(-5)</c:v>
                  </c:pt>
                  <c:pt idx="12">
                    <c:v>(+4)</c:v>
                  </c:pt>
                  <c:pt idx="13">
                    <c:v>(-17)</c:v>
                  </c:pt>
                  <c:pt idx="14">
                    <c:v>(-8)</c:v>
                  </c:pt>
                  <c:pt idx="15">
                    <c:v>(-22)</c:v>
                  </c:pt>
                  <c:pt idx="16">
                    <c:v>(-21)</c:v>
                  </c:pt>
                  <c:pt idx="17">
                    <c:v>(-17)</c:v>
                  </c:pt>
                  <c:pt idx="18">
                    <c:v>(-20)</c:v>
                  </c:pt>
                  <c:pt idx="19">
                    <c:v>(-20)</c:v>
                  </c:pt>
                  <c:pt idx="20">
                    <c:v>(+3)</c:v>
                  </c:pt>
                  <c:pt idx="21">
                    <c:v>(-15)</c:v>
                  </c:pt>
                  <c:pt idx="22">
                    <c:v>(-3)</c:v>
                  </c:pt>
                  <c:pt idx="23">
                    <c:v>(-12)</c:v>
                  </c:pt>
                  <c:pt idx="24">
                    <c:v>(-9)</c:v>
                  </c:pt>
                  <c:pt idx="25">
                    <c:v>(-21)</c:v>
                  </c:pt>
                  <c:pt idx="26">
                    <c:v>(-38)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5B7C-490B-A355-792786578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807056912"/>
        <c:axId val="1061346272"/>
      </c:barChart>
      <c:catAx>
        <c:axId val="18070569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Lab Grotesque" panose="020B0604020202020204" charset="0"/>
                <a:ea typeface="+mn-ea"/>
                <a:cs typeface="+mn-cs"/>
              </a:defRPr>
            </a:pPr>
            <a:endParaRPr lang="sv-SE"/>
          </a:p>
        </c:txPr>
        <c:crossAx val="1061346272"/>
        <c:crosses val="autoZero"/>
        <c:auto val="1"/>
        <c:lblAlgn val="ctr"/>
        <c:lblOffset val="100"/>
        <c:noMultiLvlLbl val="0"/>
      </c:catAx>
      <c:valAx>
        <c:axId val="1061346272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80705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684374822386514"/>
          <c:y val="0.11347711663816062"/>
          <c:w val="0.55663432826032777"/>
          <c:h val="0.787833877860089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Lyckats rekrytera</c:v>
                </c:pt>
              </c:strCache>
            </c:strRef>
          </c:tx>
          <c:spPr>
            <a:solidFill>
              <a:srgbClr val="EA8F12"/>
            </a:solidFill>
            <a:ln>
              <a:noFill/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2014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  <c:pt idx="5">
                  <c:v>2021</c:v>
                </c:pt>
                <c:pt idx="6">
                  <c:v>2023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2.4147459936</c:v>
                </c:pt>
                <c:pt idx="1">
                  <c:v>2.8</c:v>
                </c:pt>
                <c:pt idx="2" formatCode="0.0">
                  <c:v>4.4604295809999996</c:v>
                </c:pt>
                <c:pt idx="3">
                  <c:v>3.6723629999999998</c:v>
                </c:pt>
                <c:pt idx="4">
                  <c:v>3.7939850000000002</c:v>
                </c:pt>
                <c:pt idx="5">
                  <c:v>4.4709320000000004</c:v>
                </c:pt>
                <c:pt idx="6">
                  <c:v>3.3292999999999999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53-4F20-83DC-4C94DD1121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Försökt rekrytera</c:v>
                </c:pt>
              </c:strCache>
            </c:strRef>
          </c:tx>
          <c:spPr>
            <a:solidFill>
              <a:srgbClr val="FFFFFF">
                <a:lumMod val="95000"/>
              </a:srgbClr>
            </a:solidFill>
            <a:ln>
              <a:noFill/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2014</c:v>
                </c:pt>
                <c:pt idx="2">
                  <c:v>2015</c:v>
                </c:pt>
                <c:pt idx="3">
                  <c:v>2017</c:v>
                </c:pt>
                <c:pt idx="4">
                  <c:v>2019</c:v>
                </c:pt>
                <c:pt idx="5">
                  <c:v>2021</c:v>
                </c:pt>
                <c:pt idx="6">
                  <c:v>2023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3.2373772362</c:v>
                </c:pt>
                <c:pt idx="1">
                  <c:v>3.9</c:v>
                </c:pt>
                <c:pt idx="2" formatCode="0.0">
                  <c:v>6.1492402024999997</c:v>
                </c:pt>
                <c:pt idx="3">
                  <c:v>6.0763020000000001</c:v>
                </c:pt>
                <c:pt idx="4">
                  <c:v>5.3988950000000004</c:v>
                </c:pt>
                <c:pt idx="5">
                  <c:v>7.241854</c:v>
                </c:pt>
                <c:pt idx="6">
                  <c:v>5.2286000000000001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53-4F20-83DC-4C94DD1121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107629184"/>
        <c:axId val="107635072"/>
      </c:barChart>
      <c:catAx>
        <c:axId val="107629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107635072"/>
        <c:crosses val="autoZero"/>
        <c:auto val="1"/>
        <c:lblAlgn val="ctr"/>
        <c:lblOffset val="100"/>
        <c:noMultiLvlLbl val="0"/>
      </c:catAx>
      <c:valAx>
        <c:axId val="107635072"/>
        <c:scaling>
          <c:orientation val="minMax"/>
          <c:max val="15"/>
        </c:scaling>
        <c:delete val="1"/>
        <c:axPos val="b"/>
        <c:numFmt formatCode="General" sourceLinked="1"/>
        <c:majorTickMark val="out"/>
        <c:minorTickMark val="none"/>
        <c:tickLblPos val="nextTo"/>
        <c:crossAx val="107629184"/>
        <c:crosses val="autoZero"/>
        <c:crossBetween val="between"/>
        <c:majorUnit val="1"/>
        <c:minorUnit val="1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67659244426762022"/>
          <c:y val="0"/>
          <c:w val="0.28120877727596655"/>
          <c:h val="0.14410751446923203"/>
        </c:manualLayout>
      </c:layout>
      <c:overlay val="0"/>
      <c:spPr>
        <a:ln w="12700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00">
          <a:solidFill>
            <a:schemeClr val="bg1"/>
          </a:solidFill>
          <a:latin typeface="Lab Grotesque" panose="020B0604020202020204" charset="0"/>
        </a:defRPr>
      </a:pPr>
      <a:endParaRPr lang="sv-S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42826601144599"/>
          <c:y val="3.276501331751823E-2"/>
          <c:w val="0.52593511041547347"/>
          <c:h val="0.910065212867523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Andelen misslyckade rekryteringsförsök under de senaste 6 månaderna (%)</c:v>
                </c:pt>
              </c:strCache>
            </c:strRef>
          </c:tx>
          <c:spPr>
            <a:solidFill>
              <a:srgbClr val="546F7D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D6E-4406-8E03-DCC42000869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D6E-4406-8E03-DCC42000869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D6E-4406-8E03-DCC42000869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D6E-4406-8E03-DCC42000869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8F3-4B59-8A4A-95DE5E7BEEC9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8F3-4B59-8A4A-95DE5E7BEEC9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ECDA-4060-9F68-5A418170864D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3D6E-4406-8E03-DCC420008690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2A6-4526-8E27-26DB6EC2D186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3D6E-4406-8E03-DCC420008690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D6E-4406-8E03-DCC420008690}"/>
              </c:ext>
            </c:extLst>
          </c:dPt>
          <c:dPt>
            <c:idx val="21"/>
            <c:invertIfNegative val="0"/>
            <c:bubble3D val="0"/>
            <c:spPr>
              <a:solidFill>
                <a:srgbClr val="F4BC6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F-A5C8-4334-A8E2-AF2B7E614563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78F3-4B59-8A4A-95DE5E7BEEC9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82A6-4526-8E27-26DB6EC2D186}"/>
              </c:ext>
            </c:extLst>
          </c:dPt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3D6E-4406-8E03-DCC420008690}"/>
              </c:ext>
            </c:extLst>
          </c:dPt>
          <c:dLbls>
            <c:numFmt formatCode="##0\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Livsmedelsföretagen</c:v>
                </c:pt>
                <c:pt idx="1">
                  <c:v>Medieföretagen</c:v>
                </c:pt>
                <c:pt idx="2">
                  <c:v>Almega Tjänsteföretagen</c:v>
                </c:pt>
                <c:pt idx="3">
                  <c:v>Visita</c:v>
                </c:pt>
                <c:pt idx="4">
                  <c:v>Svensk Handel</c:v>
                </c:pt>
                <c:pt idx="5">
                  <c:v>Energiföretagen</c:v>
                </c:pt>
                <c:pt idx="6">
                  <c:v>Innovations- Och Kemiindustrierna i Sverige</c:v>
                </c:pt>
                <c:pt idx="7">
                  <c:v>Teknikföretagen</c:v>
                </c:pt>
                <c:pt idx="8">
                  <c:v>Trä- Och Möbelföretagen</c:v>
                </c:pt>
                <c:pt idx="9">
                  <c:v>Skogsindustrierna</c:v>
                </c:pt>
                <c:pt idx="10">
                  <c:v>Samtliga</c:v>
                </c:pt>
                <c:pt idx="11">
                  <c:v>Biltrafikens Arbetsgivareförbund</c:v>
                </c:pt>
                <c:pt idx="12">
                  <c:v>Almega Tjänsteförbunden</c:v>
                </c:pt>
                <c:pt idx="13">
                  <c:v>Grafiska Företagens Förbund</c:v>
                </c:pt>
                <c:pt idx="14">
                  <c:v>Industriarbetsgivarna</c:v>
                </c:pt>
                <c:pt idx="15">
                  <c:v>Vårdföretagarna</c:v>
                </c:pt>
                <c:pt idx="16">
                  <c:v>Kompetensföretagen</c:v>
                </c:pt>
                <c:pt idx="17">
                  <c:v>Gröna Arbetsgivare</c:v>
                </c:pt>
                <c:pt idx="18">
                  <c:v>Motorbranschens Arbetsgivareförbund</c:v>
                </c:pt>
                <c:pt idx="19">
                  <c:v>Innovationsföretagen</c:v>
                </c:pt>
                <c:pt idx="20">
                  <c:v>Maskinentreprenörerna</c:v>
                </c:pt>
                <c:pt idx="21">
                  <c:v>Byggföretagen</c:v>
                </c:pt>
                <c:pt idx="22">
                  <c:v>Techsverige</c:v>
                </c:pt>
                <c:pt idx="23">
                  <c:v>Måleriföretagen</c:v>
                </c:pt>
                <c:pt idx="24">
                  <c:v>Sveriges Bussföretag</c:v>
                </c:pt>
                <c:pt idx="25">
                  <c:v>Installatörsföretagen</c:v>
                </c:pt>
                <c:pt idx="26">
                  <c:v>Plåt &amp; Ventföretagen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8.9531013142884035</c:v>
                </c:pt>
                <c:pt idx="1">
                  <c:v>9.1778052869924913</c:v>
                </c:pt>
                <c:pt idx="2">
                  <c:v>13.750408515803725</c:v>
                </c:pt>
                <c:pt idx="3">
                  <c:v>16.214179700879093</c:v>
                </c:pt>
                <c:pt idx="4">
                  <c:v>17.145690438806728</c:v>
                </c:pt>
                <c:pt idx="5">
                  <c:v>17.243717242128177</c:v>
                </c:pt>
                <c:pt idx="6">
                  <c:v>19.167602584761624</c:v>
                </c:pt>
                <c:pt idx="7">
                  <c:v>19.184471050557626</c:v>
                </c:pt>
                <c:pt idx="8">
                  <c:v>20.386155113298987</c:v>
                </c:pt>
                <c:pt idx="9">
                  <c:v>20.688490938065527</c:v>
                </c:pt>
                <c:pt idx="10">
                  <c:v>22.781913145938837</c:v>
                </c:pt>
                <c:pt idx="11">
                  <c:v>24.787165059510119</c:v>
                </c:pt>
                <c:pt idx="12">
                  <c:v>26.16655713078584</c:v>
                </c:pt>
                <c:pt idx="13">
                  <c:v>26.184078980254945</c:v>
                </c:pt>
                <c:pt idx="14">
                  <c:v>27.866939986334028</c:v>
                </c:pt>
                <c:pt idx="15">
                  <c:v>29.247195457812737</c:v>
                </c:pt>
                <c:pt idx="16">
                  <c:v>30.013898823543094</c:v>
                </c:pt>
                <c:pt idx="17">
                  <c:v>33.269032921810691</c:v>
                </c:pt>
                <c:pt idx="18">
                  <c:v>33.913775773545943</c:v>
                </c:pt>
                <c:pt idx="19">
                  <c:v>34.474861158893212</c:v>
                </c:pt>
                <c:pt idx="20">
                  <c:v>34.684438617575289</c:v>
                </c:pt>
                <c:pt idx="21">
                  <c:v>36.325211337642969</c:v>
                </c:pt>
                <c:pt idx="22">
                  <c:v>39.068197743425472</c:v>
                </c:pt>
                <c:pt idx="23">
                  <c:v>39.538370778231155</c:v>
                </c:pt>
                <c:pt idx="24">
                  <c:v>43.491295200095927</c:v>
                </c:pt>
                <c:pt idx="25">
                  <c:v>45.367031094703968</c:v>
                </c:pt>
                <c:pt idx="26">
                  <c:v>56.78377488892545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2A6-4526-8E27-26DB6EC2D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7285120"/>
        <c:axId val="107295104"/>
      </c:barChart>
      <c:catAx>
        <c:axId val="1072851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107295104"/>
        <c:crosses val="autoZero"/>
        <c:auto val="1"/>
        <c:lblAlgn val="ctr"/>
        <c:lblOffset val="100"/>
        <c:noMultiLvlLbl val="0"/>
      </c:catAx>
      <c:valAx>
        <c:axId val="107295104"/>
        <c:scaling>
          <c:orientation val="minMax"/>
          <c:max val="100"/>
        </c:scaling>
        <c:delete val="1"/>
        <c:axPos val="b"/>
        <c:numFmt formatCode="##0\%" sourceLinked="0"/>
        <c:majorTickMark val="out"/>
        <c:minorTickMark val="out"/>
        <c:tickLblPos val="nextTo"/>
        <c:crossAx val="107285120"/>
        <c:crossesAt val="1"/>
        <c:crossBetween val="between"/>
        <c:majorUnit val="10"/>
      </c:valAx>
      <c:spPr>
        <a:noFill/>
        <a:ln w="1905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bg1"/>
          </a:solidFill>
          <a:latin typeface="Lab Grotesque" panose="020B0604020202020204" charset="0"/>
        </a:defRPr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823421554540997E-3"/>
          <c:y val="3.7316088041527959E-2"/>
          <c:w val="0.99841765784454573"/>
          <c:h val="0.788163850326345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Samtliga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D18-4D0A-A0DC-6E840E58C9C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E7C-48FD-88D7-0E8B6EC50752}"/>
              </c:ext>
            </c:extLst>
          </c:dPt>
          <c:dLbls>
            <c:numFmt formatCode="##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Inga särskilda utbildningskrav</c:v>
                </c:pt>
                <c:pt idx="1">
                  <c:v>Gymnasieskola, 
yrkesprogram</c:v>
                </c:pt>
                <c:pt idx="2">
                  <c:v>Gymnasieskola, 
högskole-
förberedande</c:v>
                </c:pt>
                <c:pt idx="3">
                  <c:v>Yrkeshögskola/
eftergymnasial 
yrkesutbildning</c:v>
                </c:pt>
                <c:pt idx="4">
                  <c:v>Högskola/
universitet- 
utbildning </c:v>
                </c:pt>
                <c:pt idx="5">
                  <c:v>Forskar-
utbildning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29.177399999999999</c:v>
                </c:pt>
                <c:pt idx="1">
                  <c:v>47.264899999999997</c:v>
                </c:pt>
                <c:pt idx="2">
                  <c:v>15.431800000000001</c:v>
                </c:pt>
                <c:pt idx="3">
                  <c:v>31.224799999999998</c:v>
                </c:pt>
                <c:pt idx="4">
                  <c:v>30.221900000000002</c:v>
                </c:pt>
                <c:pt idx="5">
                  <c:v>1.8391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F6-4555-BF74-06E5FB4660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Byggföretagen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numFmt formatCode="##0\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Inga särskilda utbildningskrav</c:v>
                </c:pt>
                <c:pt idx="1">
                  <c:v>Gymnasieskola, 
yrkesprogram</c:v>
                </c:pt>
                <c:pt idx="2">
                  <c:v>Gymnasieskola, 
högskole-
förberedande</c:v>
                </c:pt>
                <c:pt idx="3">
                  <c:v>Yrkeshögskola/
eftergymnasial 
yrkesutbildning</c:v>
                </c:pt>
                <c:pt idx="4">
                  <c:v>Högskola/
universitet- 
utbildning </c:v>
                </c:pt>
                <c:pt idx="5">
                  <c:v>Forskar-
utbildning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25.764500000000002</c:v>
                </c:pt>
                <c:pt idx="1">
                  <c:v>56.344000000000008</c:v>
                </c:pt>
                <c:pt idx="2">
                  <c:v>10.6616</c:v>
                </c:pt>
                <c:pt idx="3">
                  <c:v>35.299399999999999</c:v>
                </c:pt>
                <c:pt idx="4">
                  <c:v>23.784600000000001</c:v>
                </c:pt>
                <c:pt idx="5">
                  <c:v>0.75970000000000004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D6-4108-9AAE-B4BEA14BA0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100999552"/>
        <c:axId val="101001088"/>
      </c:barChart>
      <c:catAx>
        <c:axId val="10099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0">
                <a:latin typeface="Lab Grotesque" panose="020B0604020202020204" charset="0"/>
              </a:defRPr>
            </a:pPr>
            <a:endParaRPr lang="sv-SE"/>
          </a:p>
        </c:txPr>
        <c:crossAx val="101001088"/>
        <c:crosses val="autoZero"/>
        <c:auto val="1"/>
        <c:lblAlgn val="ctr"/>
        <c:lblOffset val="100"/>
        <c:noMultiLvlLbl val="0"/>
      </c:catAx>
      <c:valAx>
        <c:axId val="101001088"/>
        <c:scaling>
          <c:orientation val="minMax"/>
          <c:max val="100"/>
        </c:scaling>
        <c:delete val="1"/>
        <c:axPos val="l"/>
        <c:numFmt formatCode="##0\%" sourceLinked="0"/>
        <c:majorTickMark val="none"/>
        <c:minorTickMark val="none"/>
        <c:tickLblPos val="nextTo"/>
        <c:crossAx val="100999552"/>
        <c:crosses val="autoZero"/>
        <c:crossBetween val="between"/>
        <c:majorUnit val="20"/>
      </c:valAx>
      <c:spPr>
        <a:noFill/>
      </c:spPr>
    </c:plotArea>
    <c:legend>
      <c:legendPos val="r"/>
      <c:layout>
        <c:manualLayout>
          <c:xMode val="edge"/>
          <c:yMode val="edge"/>
          <c:x val="0.51374902612836082"/>
          <c:y val="6.3219284967713146E-2"/>
          <c:w val="0.47825323506960182"/>
          <c:h val="8.4445087712852862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solidFill>
            <a:schemeClr val="bg1"/>
          </a:solidFill>
          <a:latin typeface="Lab Grotesque" panose="020B0604020202020204" charset="0"/>
        </a:defRPr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6584662230424"/>
          <c:y val="0.11998559793395681"/>
          <c:w val="0.60792342843925107"/>
          <c:h val="0.873319766651097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Andel företetag som försökt  rekrytera senaste 6 månaderna</c:v>
                </c:pt>
              </c:strCache>
            </c:strRef>
          </c:tx>
          <c:spPr>
            <a:solidFill>
              <a:srgbClr val="546F7D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546F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25A-4BCB-AF1B-E0ACD955D7D0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25A-4BCB-AF1B-E0ACD955D7D0}"/>
              </c:ext>
            </c:extLst>
          </c:dPt>
          <c:dPt>
            <c:idx val="14"/>
            <c:invertIfNegative val="0"/>
            <c:bubble3D val="0"/>
            <c:spPr>
              <a:solidFill>
                <a:srgbClr val="F4BC6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8D3-42AD-B397-A9C40322EBFA}"/>
              </c:ext>
            </c:extLst>
          </c:dPt>
          <c:dLbls>
            <c:numFmt formatCode="##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Lab Grotesque" panose="020B0604020202020204" charset="0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Sheet1!$A$2:$A$28</c:f>
              <c:strCache>
                <c:ptCount val="27"/>
                <c:pt idx="0">
                  <c:v>Skogsindustrierna</c:v>
                </c:pt>
                <c:pt idx="1">
                  <c:v>Måleriföretagen</c:v>
                </c:pt>
                <c:pt idx="2">
                  <c:v>Svensk Handel</c:v>
                </c:pt>
                <c:pt idx="3">
                  <c:v>Almega Tjänsteföretagen</c:v>
                </c:pt>
                <c:pt idx="4">
                  <c:v>Trä- Och Möbelföretagen</c:v>
                </c:pt>
                <c:pt idx="5">
                  <c:v>Almega Tjänsteförbunden</c:v>
                </c:pt>
                <c:pt idx="6">
                  <c:v>Medieföretagen</c:v>
                </c:pt>
                <c:pt idx="7">
                  <c:v>Energiföretagens Arbetsgivareförening</c:v>
                </c:pt>
                <c:pt idx="8">
                  <c:v>Grafiska Företagens Förbund</c:v>
                </c:pt>
                <c:pt idx="9">
                  <c:v>Maskinentreprenörerna</c:v>
                </c:pt>
                <c:pt idx="10">
                  <c:v>Kompetensföretagen</c:v>
                </c:pt>
                <c:pt idx="11">
                  <c:v>Livsmedelsföretagen</c:v>
                </c:pt>
                <c:pt idx="12">
                  <c:v>Samtliga</c:v>
                </c:pt>
                <c:pt idx="13">
                  <c:v>Biltrafikens Arbetsgivareförbund</c:v>
                </c:pt>
                <c:pt idx="14">
                  <c:v>Byggföretagen </c:v>
                </c:pt>
                <c:pt idx="15">
                  <c:v>Industriarbetsgivarna</c:v>
                </c:pt>
                <c:pt idx="16">
                  <c:v>Visita</c:v>
                </c:pt>
                <c:pt idx="17">
                  <c:v>Vårdföretagarna</c:v>
                </c:pt>
                <c:pt idx="18">
                  <c:v>Gröna Arbetsgivare</c:v>
                </c:pt>
                <c:pt idx="19">
                  <c:v>Innovations- Och Kemiarbetsgivarna I Sve</c:v>
                </c:pt>
                <c:pt idx="20">
                  <c:v>Plåt &amp; Ventföretagen</c:v>
                </c:pt>
                <c:pt idx="21">
                  <c:v>TechSverige</c:v>
                </c:pt>
                <c:pt idx="22">
                  <c:v>Innovationsföretagen</c:v>
                </c:pt>
                <c:pt idx="23">
                  <c:v>Motorbranschens Arbetsgivareförbund</c:v>
                </c:pt>
                <c:pt idx="24">
                  <c:v>Teknikföretagen</c:v>
                </c:pt>
                <c:pt idx="25">
                  <c:v>Installatörsföretagen</c:v>
                </c:pt>
                <c:pt idx="26">
                  <c:v>Sveriges Bussföretag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51.970300000000002</c:v>
                </c:pt>
                <c:pt idx="1">
                  <c:v>56.430199999999999</c:v>
                </c:pt>
                <c:pt idx="2">
                  <c:v>59.028300000000002</c:v>
                </c:pt>
                <c:pt idx="3">
                  <c:v>60.753799999999998</c:v>
                </c:pt>
                <c:pt idx="4">
                  <c:v>62.116399999999999</c:v>
                </c:pt>
                <c:pt idx="5">
                  <c:v>62.674199999999999</c:v>
                </c:pt>
                <c:pt idx="6">
                  <c:v>63.232900000000001</c:v>
                </c:pt>
                <c:pt idx="7">
                  <c:v>64.075999999999993</c:v>
                </c:pt>
                <c:pt idx="8">
                  <c:v>65.635099999999994</c:v>
                </c:pt>
                <c:pt idx="9">
                  <c:v>68.851299999999995</c:v>
                </c:pt>
                <c:pt idx="10">
                  <c:v>68.907899999999998</c:v>
                </c:pt>
                <c:pt idx="11">
                  <c:v>68.991200000000006</c:v>
                </c:pt>
                <c:pt idx="12">
                  <c:v>72.009</c:v>
                </c:pt>
                <c:pt idx="13">
                  <c:v>72.187100000000001</c:v>
                </c:pt>
                <c:pt idx="14">
                  <c:v>72.226500000000001</c:v>
                </c:pt>
                <c:pt idx="15">
                  <c:v>72.578299999999999</c:v>
                </c:pt>
                <c:pt idx="16">
                  <c:v>74.278199999999998</c:v>
                </c:pt>
                <c:pt idx="17">
                  <c:v>75.857100000000003</c:v>
                </c:pt>
                <c:pt idx="18">
                  <c:v>75.874799999999993</c:v>
                </c:pt>
                <c:pt idx="19">
                  <c:v>76.038700000000006</c:v>
                </c:pt>
                <c:pt idx="20">
                  <c:v>76.749799999999993</c:v>
                </c:pt>
                <c:pt idx="21">
                  <c:v>78.25</c:v>
                </c:pt>
                <c:pt idx="22">
                  <c:v>79.665400000000005</c:v>
                </c:pt>
                <c:pt idx="23">
                  <c:v>79.708699999999993</c:v>
                </c:pt>
                <c:pt idx="24">
                  <c:v>81.8001</c:v>
                </c:pt>
                <c:pt idx="25">
                  <c:v>83.175600000000003</c:v>
                </c:pt>
                <c:pt idx="26">
                  <c:v>87.659000000000006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55-4A7D-8E0E-3790292443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807056912"/>
        <c:axId val="1061346272"/>
      </c:barChart>
      <c:catAx>
        <c:axId val="18070569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61346272"/>
        <c:crosses val="autoZero"/>
        <c:auto val="1"/>
        <c:lblAlgn val="ctr"/>
        <c:lblOffset val="100"/>
        <c:noMultiLvlLbl val="0"/>
      </c:catAx>
      <c:valAx>
        <c:axId val="1061346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0705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B48DDB84-053F-6742-B6BE-3F0DA71F67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C3E1765-695B-2D4D-B611-2295F97823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CC364-EA02-C946-AA2B-DC8A46D83916}" type="datetime1">
              <a:rPr lang="sv-SE" smtClean="0"/>
              <a:t>2024-03-11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4D121D6-FF37-C846-A8B9-B5E85AC13C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889EA6-DA35-0A48-84BD-DC997C0CA9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05482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3F928-104C-9947-B771-EF3CBAFE97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6275415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7303D-75B2-444D-ACA0-FA82A455E4DE}" type="datetime1">
              <a:rPr lang="sv-SE" smtClean="0"/>
              <a:t>2024-03-11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31900"/>
            <a:ext cx="5911850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1830" y="4742815"/>
            <a:ext cx="5374640" cy="38804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B788A-E737-AD42-984C-2DE59DA1AF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52118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B7303D-75B2-444D-ACA0-FA82A455E4DE}" type="datetime1">
              <a:rPr lang="sv-SE" smtClean="0"/>
              <a:t>2024-03-11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B788A-E737-AD42-984C-2DE59DA1AFB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5107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B7303D-75B2-444D-ACA0-FA82A455E4DE}" type="datetime1">
              <a:rPr lang="sv-SE" smtClean="0"/>
              <a:t>2024-03-11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B788A-E737-AD42-984C-2DE59DA1AFBE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4501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sorteras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B7303D-75B2-444D-ACA0-FA82A455E4DE}" type="datetime1">
              <a:rPr lang="sv-SE" smtClean="0"/>
              <a:t>2024-03-11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B788A-E737-AD42-984C-2DE59DA1AFBE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6826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B7303D-75B2-444D-ACA0-FA82A455E4DE}" type="datetime1">
              <a:rPr lang="sv-SE" smtClean="0"/>
              <a:t>2024-03-11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B788A-E737-AD42-984C-2DE59DA1AFBE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0476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B7303D-75B2-444D-ACA0-FA82A455E4DE}" type="datetime1">
              <a:rPr lang="sv-SE" smtClean="0"/>
              <a:t>2024-03-11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B788A-E737-AD42-984C-2DE59DA1AFBE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454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B7303D-75B2-444D-ACA0-FA82A455E4DE}" type="datetime1">
              <a:rPr lang="sv-SE" smtClean="0"/>
              <a:t>2024-03-11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B788A-E737-AD42-984C-2DE59DA1AFBE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9589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B7303D-75B2-444D-ACA0-FA82A455E4DE}" type="datetime1">
              <a:rPr lang="sv-SE" smtClean="0"/>
              <a:t>2024-03-11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B788A-E737-AD42-984C-2DE59DA1AFBE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296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B7303D-75B2-444D-ACA0-FA82A455E4DE}" type="datetime1">
              <a:rPr lang="sv-SE" smtClean="0"/>
              <a:t>2024-03-11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B788A-E737-AD42-984C-2DE59DA1AFBE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1455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B7303D-75B2-444D-ACA0-FA82A455E4DE}" type="datetime1">
              <a:rPr lang="sv-SE" smtClean="0"/>
              <a:t>2024-03-11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B788A-E737-AD42-984C-2DE59DA1AFB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4328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7303D-75B2-444D-ACA0-FA82A455E4DE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2024-03-11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B788A-E737-AD42-984C-2DE59DA1AFB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011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B7303D-75B2-444D-ACA0-FA82A455E4DE}" type="datetime1">
              <a:rPr lang="sv-SE" smtClean="0"/>
              <a:t>2024-03-11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B788A-E737-AD42-984C-2DE59DA1AFB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0423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B7303D-75B2-444D-ACA0-FA82A455E4DE}" type="datetime1">
              <a:rPr lang="sv-SE" smtClean="0"/>
              <a:t>2024-03-11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B788A-E737-AD42-984C-2DE59DA1AFB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7351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B7303D-75B2-444D-ACA0-FA82A455E4DE}" type="datetime1">
              <a:rPr lang="sv-SE" smtClean="0"/>
              <a:t>2024-03-11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B788A-E737-AD42-984C-2DE59DA1AFB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0088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B7303D-75B2-444D-ACA0-FA82A455E4DE}" type="datetime1">
              <a:rPr lang="sv-SE" smtClean="0"/>
              <a:t>2024-03-11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B788A-E737-AD42-984C-2DE59DA1AFB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3634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B7303D-75B2-444D-ACA0-FA82A455E4DE}" type="datetime1">
              <a:rPr lang="sv-SE" smtClean="0"/>
              <a:t>2024-03-11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B788A-E737-AD42-984C-2DE59DA1AFBE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5741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B7303D-75B2-444D-ACA0-FA82A455E4DE}" type="datetime1">
              <a:rPr lang="sv-SE" smtClean="0"/>
              <a:t>2024-03-11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B788A-E737-AD42-984C-2DE59DA1AFBE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5045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7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063E2934-3E0B-FB4C-95AB-DBE817B6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för </a:t>
            </a:r>
          </a:p>
          <a:p>
            <a:pPr lvl="0"/>
            <a:r>
              <a:rPr lang="sv-SE"/>
              <a:t>att ändra rubrik</a:t>
            </a: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BB698276-7501-CD45-879F-2EEB37D5A7A0}"/>
              </a:ext>
            </a:extLst>
          </p:cNvPr>
          <p:cNvSpPr/>
          <p:nvPr userDrawn="1"/>
        </p:nvSpPr>
        <p:spPr>
          <a:xfrm>
            <a:off x="6117771" y="0"/>
            <a:ext cx="6074229" cy="68834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  <a:gd name="connsiteX0" fmla="*/ 1757130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1757130 w 5744930"/>
              <a:gd name="connsiteY4" fmla="*/ 0 h 6858000"/>
              <a:gd name="connsiteX0" fmla="*/ 3727652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3727652 w 5744930"/>
              <a:gd name="connsiteY4" fmla="*/ 0 h 6858000"/>
              <a:gd name="connsiteX0" fmla="*/ 3489830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3489830 w 5507108"/>
              <a:gd name="connsiteY4" fmla="*/ 0 h 6870700"/>
              <a:gd name="connsiteX0" fmla="*/ 2900939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2900939 w 5507108"/>
              <a:gd name="connsiteY4" fmla="*/ 0 h 6870700"/>
              <a:gd name="connsiteX0" fmla="*/ 2810340 w 5416509"/>
              <a:gd name="connsiteY0" fmla="*/ 0 h 6883400"/>
              <a:gd name="connsiteX1" fmla="*/ 5416509 w 5416509"/>
              <a:gd name="connsiteY1" fmla="*/ 0 h 6883400"/>
              <a:gd name="connsiteX2" fmla="*/ 5416509 w 5416509"/>
              <a:gd name="connsiteY2" fmla="*/ 6858000 h 6883400"/>
              <a:gd name="connsiteX3" fmla="*/ 0 w 5416509"/>
              <a:gd name="connsiteY3" fmla="*/ 6883400 h 6883400"/>
              <a:gd name="connsiteX4" fmla="*/ 2810340 w 5416509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509" h="6883400">
                <a:moveTo>
                  <a:pt x="2810340" y="0"/>
                </a:moveTo>
                <a:lnTo>
                  <a:pt x="5416509" y="0"/>
                </a:lnTo>
                <a:lnTo>
                  <a:pt x="5416509" y="6858000"/>
                </a:lnTo>
                <a:lnTo>
                  <a:pt x="0" y="6883400"/>
                </a:lnTo>
                <a:lnTo>
                  <a:pt x="281034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0962" y="996750"/>
            <a:ext cx="4009177" cy="4864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EN UNDERRUBRIK</a:t>
            </a:r>
            <a:br>
              <a:rPr lang="sv-SE"/>
            </a:br>
            <a:r>
              <a:rPr lang="sv-SE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110632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ubrik me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9EF648-6A90-9328-67FB-605A8FCB716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3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6B44079D-3DAD-8F45-A831-F330F78A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65773E32-0C08-E94E-9D45-85C7A4E9171F}" type="datetime1">
              <a:rPr lang="sv-SE" smtClean="0"/>
              <a:pPr/>
              <a:t>2024-03-11</a:t>
            </a:fld>
            <a:endParaRPr lang="sv-SE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9730448C-5DEA-7C4E-9F1F-CD746849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Graphic 33">
            <a:extLst>
              <a:ext uri="{FF2B5EF4-FFF2-40B4-BE49-F238E27FC236}">
                <a16:creationId xmlns:a16="http://schemas.microsoft.com/office/drawing/2014/main" id="{128A49A6-2F56-4860-BD4F-FD535CDE6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6580" y="6294159"/>
            <a:ext cx="1780317" cy="447566"/>
          </a:xfrm>
          <a:prstGeom prst="rect">
            <a:avLst/>
          </a:prstGeom>
        </p:spPr>
      </p:pic>
      <p:pic>
        <p:nvPicPr>
          <p:cNvPr id="4" name="Bildobjekt 15">
            <a:extLst>
              <a:ext uri="{FF2B5EF4-FFF2-40B4-BE49-F238E27FC236}">
                <a16:creationId xmlns:a16="http://schemas.microsoft.com/office/drawing/2014/main" id="{D9C8D3B3-64C0-8877-BB8E-9635D86DAE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  <p:sp>
        <p:nvSpPr>
          <p:cNvPr id="3" name="Rektangel 12">
            <a:extLst>
              <a:ext uri="{FF2B5EF4-FFF2-40B4-BE49-F238E27FC236}">
                <a16:creationId xmlns:a16="http://schemas.microsoft.com/office/drawing/2014/main" id="{BB31FC2D-D69E-AB9A-7070-B9D64741F03C}"/>
              </a:ext>
            </a:extLst>
          </p:cNvPr>
          <p:cNvSpPr/>
          <p:nvPr userDrawn="1"/>
        </p:nvSpPr>
        <p:spPr>
          <a:xfrm>
            <a:off x="5355771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546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3157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 me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6B44079D-3DAD-8F45-A831-F330F78A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65773E32-0C08-E94E-9D45-85C7A4E9171F}" type="datetime1">
              <a:rPr lang="sv-SE" smtClean="0"/>
              <a:pPr/>
              <a:t>2024-03-11</a:t>
            </a:fld>
            <a:endParaRPr lang="sv-SE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9730448C-5DEA-7C4E-9F1F-CD746849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3" name="Bildobjekt 7">
            <a:extLst>
              <a:ext uri="{FF2B5EF4-FFF2-40B4-BE49-F238E27FC236}">
                <a16:creationId xmlns:a16="http://schemas.microsoft.com/office/drawing/2014/main" id="{8E1D526D-6A87-2167-C267-E2358794C5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50328C1-F4DB-0019-DA52-26F236812D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772" y="6102017"/>
            <a:ext cx="1780317" cy="415925"/>
          </a:xfrm>
          <a:prstGeom prst="rect">
            <a:avLst/>
          </a:prstGeom>
        </p:spPr>
      </p:pic>
      <p:pic>
        <p:nvPicPr>
          <p:cNvPr id="12" name="Graphic 33">
            <a:extLst>
              <a:ext uri="{FF2B5EF4-FFF2-40B4-BE49-F238E27FC236}">
                <a16:creationId xmlns:a16="http://schemas.microsoft.com/office/drawing/2014/main" id="{D2EE41A2-59F8-BAC5-2858-FC5D5513D9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76580" y="6294159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55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me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C389FF-3B58-4416-B665-2C162F90C1DB}"/>
              </a:ext>
            </a:extLst>
          </p:cNvPr>
          <p:cNvSpPr/>
          <p:nvPr userDrawn="1"/>
        </p:nvSpPr>
        <p:spPr>
          <a:xfrm>
            <a:off x="6967537" y="0"/>
            <a:ext cx="5224463" cy="6858000"/>
          </a:xfrm>
          <a:prstGeom prst="rect">
            <a:avLst/>
          </a:prstGeom>
          <a:solidFill>
            <a:srgbClr val="546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6B44079D-3DAD-8F45-A831-F330F78A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65773E32-0C08-E94E-9D45-85C7A4E9171F}" type="datetime1">
              <a:rPr lang="sv-SE" smtClean="0"/>
              <a:pPr/>
              <a:t>2024-03-11</a:t>
            </a:fld>
            <a:endParaRPr lang="sv-SE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9730448C-5DEA-7C4E-9F1F-CD746849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Graphic 33">
            <a:extLst>
              <a:ext uri="{FF2B5EF4-FFF2-40B4-BE49-F238E27FC236}">
                <a16:creationId xmlns:a16="http://schemas.microsoft.com/office/drawing/2014/main" id="{128A49A6-2F56-4860-BD4F-FD535CDE6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6580" y="6294159"/>
            <a:ext cx="1780317" cy="447566"/>
          </a:xfrm>
          <a:prstGeom prst="rect">
            <a:avLst/>
          </a:prstGeom>
        </p:spPr>
      </p:pic>
      <p:pic>
        <p:nvPicPr>
          <p:cNvPr id="3" name="Bildobjekt 7">
            <a:extLst>
              <a:ext uri="{FF2B5EF4-FFF2-40B4-BE49-F238E27FC236}">
                <a16:creationId xmlns:a16="http://schemas.microsoft.com/office/drawing/2014/main" id="{8E1D526D-6A87-2167-C267-E2358794C5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178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me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walking on a brick road next to a brick building&#10;&#10;Description automatically generated with low confidence">
            <a:extLst>
              <a:ext uri="{FF2B5EF4-FFF2-40B4-BE49-F238E27FC236}">
                <a16:creationId xmlns:a16="http://schemas.microsoft.com/office/drawing/2014/main" id="{856FCF19-6D80-8FF4-B0EE-08D339949F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32400" cy="6858000"/>
          </a:xfrm>
          <a:prstGeom prst="rect">
            <a:avLst/>
          </a:prstGeom>
        </p:spPr>
      </p:pic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6B44079D-3DAD-8F45-A831-F330F78A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65773E32-0C08-E94E-9D45-85C7A4E9171F}" type="datetime1">
              <a:rPr lang="sv-SE" smtClean="0"/>
              <a:pPr/>
              <a:t>2024-03-11</a:t>
            </a:fld>
            <a:endParaRPr lang="sv-SE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9730448C-5DEA-7C4E-9F1F-CD746849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Graphic 33">
            <a:extLst>
              <a:ext uri="{FF2B5EF4-FFF2-40B4-BE49-F238E27FC236}">
                <a16:creationId xmlns:a16="http://schemas.microsoft.com/office/drawing/2014/main" id="{128A49A6-2F56-4860-BD4F-FD535CDE6C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76580" y="6294159"/>
            <a:ext cx="1780317" cy="447566"/>
          </a:xfrm>
          <a:prstGeom prst="rect">
            <a:avLst/>
          </a:prstGeom>
        </p:spPr>
      </p:pic>
      <p:pic>
        <p:nvPicPr>
          <p:cNvPr id="3" name="Bildobjekt 7">
            <a:extLst>
              <a:ext uri="{FF2B5EF4-FFF2-40B4-BE49-F238E27FC236}">
                <a16:creationId xmlns:a16="http://schemas.microsoft.com/office/drawing/2014/main" id="{8E1D526D-6A87-2167-C267-E2358794C56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542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me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F21420-8770-EE08-19F2-8113A14CCE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3C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3962FDF-B5F4-683F-8CEF-E1FA4FBF71D2}"/>
              </a:ext>
            </a:extLst>
          </p:cNvPr>
          <p:cNvSpPr/>
          <p:nvPr userDrawn="1"/>
        </p:nvSpPr>
        <p:spPr>
          <a:xfrm>
            <a:off x="7658100" y="0"/>
            <a:ext cx="4533900" cy="6858000"/>
          </a:xfrm>
          <a:custGeom>
            <a:avLst/>
            <a:gdLst>
              <a:gd name="connsiteX0" fmla="*/ 0 w 4533900"/>
              <a:gd name="connsiteY0" fmla="*/ 0 h 6858000"/>
              <a:gd name="connsiteX1" fmla="*/ 4533900 w 4533900"/>
              <a:gd name="connsiteY1" fmla="*/ 0 h 6858000"/>
              <a:gd name="connsiteX2" fmla="*/ 4533900 w 4533900"/>
              <a:gd name="connsiteY2" fmla="*/ 6858000 h 6858000"/>
              <a:gd name="connsiteX3" fmla="*/ 0 w 4533900"/>
              <a:gd name="connsiteY3" fmla="*/ 6858000 h 6858000"/>
              <a:gd name="connsiteX4" fmla="*/ 0 w 4533900"/>
              <a:gd name="connsiteY4" fmla="*/ 0 h 6858000"/>
              <a:gd name="connsiteX0" fmla="*/ 1543050 w 4533900"/>
              <a:gd name="connsiteY0" fmla="*/ 9525 h 6858000"/>
              <a:gd name="connsiteX1" fmla="*/ 4533900 w 4533900"/>
              <a:gd name="connsiteY1" fmla="*/ 0 h 6858000"/>
              <a:gd name="connsiteX2" fmla="*/ 4533900 w 4533900"/>
              <a:gd name="connsiteY2" fmla="*/ 6858000 h 6858000"/>
              <a:gd name="connsiteX3" fmla="*/ 0 w 4533900"/>
              <a:gd name="connsiteY3" fmla="*/ 6858000 h 6858000"/>
              <a:gd name="connsiteX4" fmla="*/ 1543050 w 4533900"/>
              <a:gd name="connsiteY4" fmla="*/ 95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3900" h="6858000">
                <a:moveTo>
                  <a:pt x="1543050" y="9525"/>
                </a:moveTo>
                <a:lnTo>
                  <a:pt x="4533900" y="0"/>
                </a:lnTo>
                <a:lnTo>
                  <a:pt x="4533900" y="6858000"/>
                </a:lnTo>
                <a:lnTo>
                  <a:pt x="0" y="6858000"/>
                </a:lnTo>
                <a:lnTo>
                  <a:pt x="1543050" y="9525"/>
                </a:lnTo>
                <a:close/>
              </a:path>
            </a:pathLst>
          </a:custGeom>
          <a:solidFill>
            <a:srgbClr val="546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6B44079D-3DAD-8F45-A831-F330F78A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65773E32-0C08-E94E-9D45-85C7A4E9171F}" type="datetime1">
              <a:rPr lang="sv-SE" smtClean="0"/>
              <a:pPr/>
              <a:t>2024-03-11</a:t>
            </a:fld>
            <a:endParaRPr lang="sv-SE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9730448C-5DEA-7C4E-9F1F-CD746849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Graphic 33">
            <a:extLst>
              <a:ext uri="{FF2B5EF4-FFF2-40B4-BE49-F238E27FC236}">
                <a16:creationId xmlns:a16="http://schemas.microsoft.com/office/drawing/2014/main" id="{128A49A6-2F56-4860-BD4F-FD535CDE6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6580" y="6294159"/>
            <a:ext cx="1780317" cy="447566"/>
          </a:xfrm>
          <a:prstGeom prst="rect">
            <a:avLst/>
          </a:prstGeom>
        </p:spPr>
      </p:pic>
      <p:pic>
        <p:nvPicPr>
          <p:cNvPr id="11" name="Bildobjekt 15">
            <a:extLst>
              <a:ext uri="{FF2B5EF4-FFF2-40B4-BE49-F238E27FC236}">
                <a16:creationId xmlns:a16="http://schemas.microsoft.com/office/drawing/2014/main" id="{A27F39A6-1F28-5462-C9B5-D01EFFDB6E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910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BAE864-D084-0957-9DA1-C192EA8DFF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8AFFE5-31B7-6817-B751-6999CF622750}"/>
              </a:ext>
            </a:extLst>
          </p:cNvPr>
          <p:cNvSpPr/>
          <p:nvPr userDrawn="1"/>
        </p:nvSpPr>
        <p:spPr>
          <a:xfrm>
            <a:off x="793751" y="1177925"/>
            <a:ext cx="10558462" cy="5238750"/>
          </a:xfrm>
          <a:custGeom>
            <a:avLst/>
            <a:gdLst>
              <a:gd name="connsiteX0" fmla="*/ 0 w 8798502"/>
              <a:gd name="connsiteY0" fmla="*/ 0 h 4638675"/>
              <a:gd name="connsiteX1" fmla="*/ 8798502 w 8798502"/>
              <a:gd name="connsiteY1" fmla="*/ 0 h 4638675"/>
              <a:gd name="connsiteX2" fmla="*/ 8798502 w 8798502"/>
              <a:gd name="connsiteY2" fmla="*/ 4638675 h 4638675"/>
              <a:gd name="connsiteX3" fmla="*/ 0 w 8798502"/>
              <a:gd name="connsiteY3" fmla="*/ 4638675 h 4638675"/>
              <a:gd name="connsiteX4" fmla="*/ 0 w 8798502"/>
              <a:gd name="connsiteY4" fmla="*/ 0 h 4638675"/>
              <a:gd name="connsiteX0" fmla="*/ 0 w 8798502"/>
              <a:gd name="connsiteY0" fmla="*/ 600075 h 5238750"/>
              <a:gd name="connsiteX1" fmla="*/ 8798502 w 8798502"/>
              <a:gd name="connsiteY1" fmla="*/ 0 h 5238750"/>
              <a:gd name="connsiteX2" fmla="*/ 8798502 w 8798502"/>
              <a:gd name="connsiteY2" fmla="*/ 5238750 h 5238750"/>
              <a:gd name="connsiteX3" fmla="*/ 0 w 8798502"/>
              <a:gd name="connsiteY3" fmla="*/ 5238750 h 5238750"/>
              <a:gd name="connsiteX4" fmla="*/ 0 w 8798502"/>
              <a:gd name="connsiteY4" fmla="*/ 600075 h 5238750"/>
              <a:gd name="connsiteX0" fmla="*/ 0 w 8806446"/>
              <a:gd name="connsiteY0" fmla="*/ 981075 h 5238750"/>
              <a:gd name="connsiteX1" fmla="*/ 8806446 w 8806446"/>
              <a:gd name="connsiteY1" fmla="*/ 0 h 5238750"/>
              <a:gd name="connsiteX2" fmla="*/ 8806446 w 8806446"/>
              <a:gd name="connsiteY2" fmla="*/ 5238750 h 5238750"/>
              <a:gd name="connsiteX3" fmla="*/ 7944 w 8806446"/>
              <a:gd name="connsiteY3" fmla="*/ 5238750 h 5238750"/>
              <a:gd name="connsiteX4" fmla="*/ 0 w 8806446"/>
              <a:gd name="connsiteY4" fmla="*/ 981075 h 523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06446" h="5238750">
                <a:moveTo>
                  <a:pt x="0" y="981075"/>
                </a:moveTo>
                <a:lnTo>
                  <a:pt x="8806446" y="0"/>
                </a:lnTo>
                <a:lnTo>
                  <a:pt x="8806446" y="5238750"/>
                </a:lnTo>
                <a:lnTo>
                  <a:pt x="7944" y="5238750"/>
                </a:lnTo>
                <a:lnTo>
                  <a:pt x="0" y="981075"/>
                </a:lnTo>
                <a:close/>
              </a:path>
            </a:pathLst>
          </a:custGeom>
          <a:solidFill>
            <a:srgbClr val="1D3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14" descr="En bild som visar gitarr&#10;&#10;Automatiskt genererad beskrivning">
            <a:extLst>
              <a:ext uri="{FF2B5EF4-FFF2-40B4-BE49-F238E27FC236}">
                <a16:creationId xmlns:a16="http://schemas.microsoft.com/office/drawing/2014/main" id="{C50303F8-2945-60A0-6738-EC46D1CA11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  <p:pic>
        <p:nvPicPr>
          <p:cNvPr id="10" name="Bildobjekt 4">
            <a:extLst>
              <a:ext uri="{FF2B5EF4-FFF2-40B4-BE49-F238E27FC236}">
                <a16:creationId xmlns:a16="http://schemas.microsoft.com/office/drawing/2014/main" id="{6DCC7513-7DF0-03CB-509D-294CCD2AD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73" y="214203"/>
            <a:ext cx="1582324" cy="749521"/>
          </a:xfrm>
          <a:prstGeom prst="rect">
            <a:avLst/>
          </a:prstGeom>
        </p:spPr>
      </p:pic>
      <p:cxnSp>
        <p:nvCxnSpPr>
          <p:cNvPr id="11" name="Rak 8">
            <a:extLst>
              <a:ext uri="{FF2B5EF4-FFF2-40B4-BE49-F238E27FC236}">
                <a16:creationId xmlns:a16="http://schemas.microsoft.com/office/drawing/2014/main" id="{10B7DF88-47CF-2FEC-FEEB-CB078E02108D}"/>
              </a:ext>
            </a:extLst>
          </p:cNvPr>
          <p:cNvCxnSpPr>
            <a:cxnSpLocks/>
          </p:cNvCxnSpPr>
          <p:nvPr userDrawn="1"/>
        </p:nvCxnSpPr>
        <p:spPr>
          <a:xfrm>
            <a:off x="2159583" y="214203"/>
            <a:ext cx="0" cy="7495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4BC7F7D-9C21-0EEF-EE24-81F321BBD8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669" y="441324"/>
            <a:ext cx="1629608" cy="41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6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CEED9F-3849-1A16-419D-23E8274428E2}"/>
              </a:ext>
            </a:extLst>
          </p:cNvPr>
          <p:cNvSpPr/>
          <p:nvPr userDrawn="1"/>
        </p:nvSpPr>
        <p:spPr>
          <a:xfrm>
            <a:off x="12699" y="0"/>
            <a:ext cx="12179301" cy="6858000"/>
          </a:xfrm>
          <a:prstGeom prst="rect">
            <a:avLst/>
          </a:prstGeom>
          <a:solidFill>
            <a:srgbClr val="1D3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23E262-5ECE-2ED0-1E19-C6FA37FF1AD3}"/>
              </a:ext>
            </a:extLst>
          </p:cNvPr>
          <p:cNvSpPr/>
          <p:nvPr userDrawn="1"/>
        </p:nvSpPr>
        <p:spPr>
          <a:xfrm rot="10800000">
            <a:off x="0" y="0"/>
            <a:ext cx="4546600" cy="6858000"/>
          </a:xfrm>
          <a:custGeom>
            <a:avLst/>
            <a:gdLst>
              <a:gd name="connsiteX0" fmla="*/ 0 w 4533900"/>
              <a:gd name="connsiteY0" fmla="*/ 0 h 6858000"/>
              <a:gd name="connsiteX1" fmla="*/ 4533900 w 4533900"/>
              <a:gd name="connsiteY1" fmla="*/ 0 h 6858000"/>
              <a:gd name="connsiteX2" fmla="*/ 4533900 w 4533900"/>
              <a:gd name="connsiteY2" fmla="*/ 6858000 h 6858000"/>
              <a:gd name="connsiteX3" fmla="*/ 0 w 4533900"/>
              <a:gd name="connsiteY3" fmla="*/ 6858000 h 6858000"/>
              <a:gd name="connsiteX4" fmla="*/ 0 w 4533900"/>
              <a:gd name="connsiteY4" fmla="*/ 0 h 6858000"/>
              <a:gd name="connsiteX0" fmla="*/ 1543050 w 4533900"/>
              <a:gd name="connsiteY0" fmla="*/ 9525 h 6858000"/>
              <a:gd name="connsiteX1" fmla="*/ 4533900 w 4533900"/>
              <a:gd name="connsiteY1" fmla="*/ 0 h 6858000"/>
              <a:gd name="connsiteX2" fmla="*/ 4533900 w 4533900"/>
              <a:gd name="connsiteY2" fmla="*/ 6858000 h 6858000"/>
              <a:gd name="connsiteX3" fmla="*/ 0 w 4533900"/>
              <a:gd name="connsiteY3" fmla="*/ 6858000 h 6858000"/>
              <a:gd name="connsiteX4" fmla="*/ 1543050 w 4533900"/>
              <a:gd name="connsiteY4" fmla="*/ 95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3900" h="6858000">
                <a:moveTo>
                  <a:pt x="1543050" y="9525"/>
                </a:moveTo>
                <a:lnTo>
                  <a:pt x="4533900" y="0"/>
                </a:lnTo>
                <a:lnTo>
                  <a:pt x="4533900" y="6858000"/>
                </a:lnTo>
                <a:lnTo>
                  <a:pt x="0" y="6858000"/>
                </a:lnTo>
                <a:lnTo>
                  <a:pt x="1543050" y="9525"/>
                </a:lnTo>
                <a:close/>
              </a:path>
            </a:pathLst>
          </a:custGeom>
          <a:solidFill>
            <a:srgbClr val="546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C9812D-47D1-AF74-28B2-DBF01CCF7B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/>
          <a:lstStyle/>
          <a:p>
            <a:fld id="{CF0C2AF8-CF07-F84C-9A4A-79F6D3437CF6}" type="datetime1">
              <a:rPr lang="sv-SE" smtClean="0"/>
              <a:pPr/>
              <a:t>2024-03-11</a:t>
            </a:fld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67428-D8B6-135E-BFD6-4207068C89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/>
          <a:lstStyle/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15">
            <a:extLst>
              <a:ext uri="{FF2B5EF4-FFF2-40B4-BE49-F238E27FC236}">
                <a16:creationId xmlns:a16="http://schemas.microsoft.com/office/drawing/2014/main" id="{D008B689-D86E-118C-9861-5022C2A990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  <p:pic>
        <p:nvPicPr>
          <p:cNvPr id="10" name="Graphic 33">
            <a:extLst>
              <a:ext uri="{FF2B5EF4-FFF2-40B4-BE49-F238E27FC236}">
                <a16:creationId xmlns:a16="http://schemas.microsoft.com/office/drawing/2014/main" id="{782A2BB9-BC4E-C8D2-8715-F6392771A1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76580" y="6294159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35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3CE8BC-6980-B747-E26F-47765B897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/>
          <a:lstStyle/>
          <a:p>
            <a:fld id="{CF0C2AF8-CF07-F84C-9A4A-79F6D3437CF6}" type="datetime1">
              <a:rPr lang="sv-SE" smtClean="0"/>
              <a:pPr/>
              <a:t>2024-03-11</a:t>
            </a:fld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65A80F-2190-3947-3D20-B72070E4B8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/>
          <a:lstStyle/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AFAFAF-D89F-3ADE-4232-1AA6169484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CA9461-855D-FE0A-8687-587960019143}"/>
              </a:ext>
            </a:extLst>
          </p:cNvPr>
          <p:cNvSpPr/>
          <p:nvPr userDrawn="1"/>
        </p:nvSpPr>
        <p:spPr>
          <a:xfrm>
            <a:off x="793749" y="1352550"/>
            <a:ext cx="10558463" cy="5064125"/>
          </a:xfrm>
          <a:custGeom>
            <a:avLst/>
            <a:gdLst>
              <a:gd name="connsiteX0" fmla="*/ 0 w 10548938"/>
              <a:gd name="connsiteY0" fmla="*/ 0 h 5064125"/>
              <a:gd name="connsiteX1" fmla="*/ 10548938 w 10548938"/>
              <a:gd name="connsiteY1" fmla="*/ 0 h 5064125"/>
              <a:gd name="connsiteX2" fmla="*/ 10548938 w 10548938"/>
              <a:gd name="connsiteY2" fmla="*/ 5064125 h 5064125"/>
              <a:gd name="connsiteX3" fmla="*/ 0 w 10548938"/>
              <a:gd name="connsiteY3" fmla="*/ 5064125 h 5064125"/>
              <a:gd name="connsiteX4" fmla="*/ 0 w 10548938"/>
              <a:gd name="connsiteY4" fmla="*/ 0 h 5064125"/>
              <a:gd name="connsiteX0" fmla="*/ 0 w 10558463"/>
              <a:gd name="connsiteY0" fmla="*/ 2571750 h 5064125"/>
              <a:gd name="connsiteX1" fmla="*/ 10558463 w 10558463"/>
              <a:gd name="connsiteY1" fmla="*/ 0 h 5064125"/>
              <a:gd name="connsiteX2" fmla="*/ 10558463 w 10558463"/>
              <a:gd name="connsiteY2" fmla="*/ 5064125 h 5064125"/>
              <a:gd name="connsiteX3" fmla="*/ 9525 w 10558463"/>
              <a:gd name="connsiteY3" fmla="*/ 5064125 h 5064125"/>
              <a:gd name="connsiteX4" fmla="*/ 0 w 10558463"/>
              <a:gd name="connsiteY4" fmla="*/ 2571750 h 506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8463" h="5064125">
                <a:moveTo>
                  <a:pt x="0" y="2571750"/>
                </a:moveTo>
                <a:lnTo>
                  <a:pt x="10558463" y="0"/>
                </a:lnTo>
                <a:lnTo>
                  <a:pt x="10558463" y="5064125"/>
                </a:lnTo>
                <a:lnTo>
                  <a:pt x="9525" y="5064125"/>
                </a:lnTo>
                <a:lnTo>
                  <a:pt x="0" y="257175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14" descr="En bild som visar gitarr&#10;&#10;Automatiskt genererad beskrivning">
            <a:extLst>
              <a:ext uri="{FF2B5EF4-FFF2-40B4-BE49-F238E27FC236}">
                <a16:creationId xmlns:a16="http://schemas.microsoft.com/office/drawing/2014/main" id="{AD96C29A-A61B-F4F1-0F66-B56493E301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379CDF5-76E2-9431-DBBD-7E4AF5DB8B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482" y="6208712"/>
            <a:ext cx="1629608" cy="415925"/>
          </a:xfrm>
          <a:prstGeom prst="rect">
            <a:avLst/>
          </a:prstGeom>
        </p:spPr>
      </p:pic>
      <p:pic>
        <p:nvPicPr>
          <p:cNvPr id="12" name="Bildobjekt 4">
            <a:extLst>
              <a:ext uri="{FF2B5EF4-FFF2-40B4-BE49-F238E27FC236}">
                <a16:creationId xmlns:a16="http://schemas.microsoft.com/office/drawing/2014/main" id="{00B40736-ED4E-0B2B-75FD-9672BED7DC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99" y="207555"/>
            <a:ext cx="1582324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50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 Rubrik, punktlista, färgad bakgr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0F5A76A-C2E0-4341-B31D-612DAE2877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B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55771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6ACF7E5-B7E4-9641-8B4E-293685098B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149" y="1841311"/>
            <a:ext cx="4556696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rubriken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79B89DB-7A8D-CB49-882C-CED1F88817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3919" y="3874514"/>
            <a:ext cx="4575396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underrubriken</a:t>
            </a:r>
            <a:endParaRPr lang="en-US"/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53549D1E-42E2-8040-BCFE-8C4CE4DEA9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2323" y="2270773"/>
            <a:ext cx="4298058" cy="88105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12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12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1200">
                <a:solidFill>
                  <a:schemeClr val="bg1"/>
                </a:solidFill>
              </a:defRPr>
            </a:lvl8pPr>
            <a:lvl9pPr marL="365760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Skriv text här</a:t>
            </a:r>
          </a:p>
          <a:p>
            <a:pPr lvl="0"/>
            <a:r>
              <a:rPr lang="sv-SE"/>
              <a:t>Skriv här </a:t>
            </a:r>
          </a:p>
          <a:p>
            <a:pPr lvl="0"/>
            <a:r>
              <a:rPr lang="sv-SE"/>
              <a:t>Skriv här</a:t>
            </a:r>
          </a:p>
        </p:txBody>
      </p:sp>
      <p:sp>
        <p:nvSpPr>
          <p:cNvPr id="21" name="Platshållare för text 22">
            <a:extLst>
              <a:ext uri="{FF2B5EF4-FFF2-40B4-BE49-F238E27FC236}">
                <a16:creationId xmlns:a16="http://schemas.microsoft.com/office/drawing/2014/main" id="{9E231565-F42F-B84D-8630-23A4EDE9A4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92323" y="1841311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22" name="Platshållare för text 18">
            <a:extLst>
              <a:ext uri="{FF2B5EF4-FFF2-40B4-BE49-F238E27FC236}">
                <a16:creationId xmlns:a16="http://schemas.microsoft.com/office/drawing/2014/main" id="{89CB3AA9-3A88-B04F-91F4-DFBEE7FB3F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92323" y="4303976"/>
            <a:ext cx="4298058" cy="88105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12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12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1200">
                <a:solidFill>
                  <a:schemeClr val="bg1"/>
                </a:solidFill>
              </a:defRPr>
            </a:lvl8pPr>
            <a:lvl9pPr marL="365760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Skriv text här</a:t>
            </a:r>
          </a:p>
          <a:p>
            <a:pPr lvl="0"/>
            <a:r>
              <a:rPr lang="sv-SE"/>
              <a:t>Skriv här </a:t>
            </a:r>
          </a:p>
          <a:p>
            <a:pPr lvl="0"/>
            <a:r>
              <a:rPr lang="sv-SE"/>
              <a:t>Skriv här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BC829B71-8E95-3F4C-9BCC-DDE757128D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92323" y="3874514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17" name="Platshållare för datum 21">
            <a:extLst>
              <a:ext uri="{FF2B5EF4-FFF2-40B4-BE49-F238E27FC236}">
                <a16:creationId xmlns:a16="http://schemas.microsoft.com/office/drawing/2014/main" id="{6E349BA9-827D-334B-9F42-49A1C4151A7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2FA265FD-F983-CF4D-893D-355FF8FAF7E2}" type="datetime1">
              <a:rPr lang="sv-SE" smtClean="0"/>
              <a:pPr/>
              <a:t>2024-03-11</a:t>
            </a:fld>
            <a:endParaRPr lang="sv-SE"/>
          </a:p>
        </p:txBody>
      </p:sp>
      <p:sp>
        <p:nvSpPr>
          <p:cNvPr id="18" name="Platshållare för bildnummer 23">
            <a:extLst>
              <a:ext uri="{FF2B5EF4-FFF2-40B4-BE49-F238E27FC236}">
                <a16:creationId xmlns:a16="http://schemas.microsoft.com/office/drawing/2014/main" id="{900572AA-3182-B143-AB69-10324F826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20" name="Rak 19">
            <a:extLst>
              <a:ext uri="{FF2B5EF4-FFF2-40B4-BE49-F238E27FC236}">
                <a16:creationId xmlns:a16="http://schemas.microsoft.com/office/drawing/2014/main" id="{BD69D38F-AB20-C548-8B39-6F3A365D81D1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Bildobjekt 23" descr="En bild som visar ritning&#10;&#10;Automatiskt genererad beskrivning">
            <a:extLst>
              <a:ext uri="{FF2B5EF4-FFF2-40B4-BE49-F238E27FC236}">
                <a16:creationId xmlns:a16="http://schemas.microsoft.com/office/drawing/2014/main" id="{D2A49CFB-4771-C545-8946-19BC20DFAA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16" y="103524"/>
            <a:ext cx="1430145" cy="195307"/>
          </a:xfrm>
          <a:prstGeom prst="rect">
            <a:avLst/>
          </a:prstGeom>
        </p:spPr>
      </p:pic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D74452E-4398-97F9-098B-199EB30FB2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482" y="6208712"/>
            <a:ext cx="1629608" cy="41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36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 Rubrik, punktlista, färgad bakgr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0F5A76A-C2E0-4341-B31D-612DAE2877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55771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1D3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pic>
        <p:nvPicPr>
          <p:cNvPr id="24" name="Bildobjekt 23" descr="En bild som visar ritning&#10;&#10;Automatiskt genererad beskrivning">
            <a:extLst>
              <a:ext uri="{FF2B5EF4-FFF2-40B4-BE49-F238E27FC236}">
                <a16:creationId xmlns:a16="http://schemas.microsoft.com/office/drawing/2014/main" id="{D2A49CFB-4771-C545-8946-19BC20DFAA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16" y="103524"/>
            <a:ext cx="1430145" cy="195307"/>
          </a:xfrm>
          <a:prstGeom prst="rect">
            <a:avLst/>
          </a:prstGeom>
        </p:spPr>
      </p:pic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D74452E-4398-97F9-098B-199EB30FB2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482" y="6208712"/>
            <a:ext cx="1629608" cy="41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50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063E2934-3E0B-FB4C-95AB-DBE817B6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för </a:t>
            </a:r>
          </a:p>
          <a:p>
            <a:pPr lvl="0"/>
            <a:r>
              <a:rPr lang="sv-SE"/>
              <a:t>att ändra rubrik</a:t>
            </a: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BB698276-7501-CD45-879F-2EEB37D5A7A0}"/>
              </a:ext>
            </a:extLst>
          </p:cNvPr>
          <p:cNvSpPr/>
          <p:nvPr userDrawn="1"/>
        </p:nvSpPr>
        <p:spPr>
          <a:xfrm>
            <a:off x="6117771" y="0"/>
            <a:ext cx="6074229" cy="68834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  <a:gd name="connsiteX0" fmla="*/ 1757130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1757130 w 5744930"/>
              <a:gd name="connsiteY4" fmla="*/ 0 h 6858000"/>
              <a:gd name="connsiteX0" fmla="*/ 3727652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3727652 w 5744930"/>
              <a:gd name="connsiteY4" fmla="*/ 0 h 6858000"/>
              <a:gd name="connsiteX0" fmla="*/ 3489830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3489830 w 5507108"/>
              <a:gd name="connsiteY4" fmla="*/ 0 h 6870700"/>
              <a:gd name="connsiteX0" fmla="*/ 2900939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2900939 w 5507108"/>
              <a:gd name="connsiteY4" fmla="*/ 0 h 6870700"/>
              <a:gd name="connsiteX0" fmla="*/ 2810340 w 5416509"/>
              <a:gd name="connsiteY0" fmla="*/ 0 h 6883400"/>
              <a:gd name="connsiteX1" fmla="*/ 5416509 w 5416509"/>
              <a:gd name="connsiteY1" fmla="*/ 0 h 6883400"/>
              <a:gd name="connsiteX2" fmla="*/ 5416509 w 5416509"/>
              <a:gd name="connsiteY2" fmla="*/ 6858000 h 6883400"/>
              <a:gd name="connsiteX3" fmla="*/ 0 w 5416509"/>
              <a:gd name="connsiteY3" fmla="*/ 6883400 h 6883400"/>
              <a:gd name="connsiteX4" fmla="*/ 2810340 w 5416509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509" h="6883400">
                <a:moveTo>
                  <a:pt x="2810340" y="0"/>
                </a:moveTo>
                <a:lnTo>
                  <a:pt x="5416509" y="0"/>
                </a:lnTo>
                <a:lnTo>
                  <a:pt x="5416509" y="6858000"/>
                </a:lnTo>
                <a:lnTo>
                  <a:pt x="0" y="6883400"/>
                </a:lnTo>
                <a:lnTo>
                  <a:pt x="281034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0962" y="996750"/>
            <a:ext cx="4009177" cy="4864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EN UNDERRUBRIK</a:t>
            </a:r>
            <a:br>
              <a:rPr lang="sv-SE"/>
            </a:br>
            <a:r>
              <a:rPr lang="sv-SE"/>
              <a:t>MÅNAD 2020</a:t>
            </a:r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FA73DEE-57C7-3745-832B-C21707CF35E5}"/>
              </a:ext>
            </a:extLst>
          </p:cNvPr>
          <p:cNvCxnSpPr>
            <a:cxnSpLocks/>
          </p:cNvCxnSpPr>
          <p:nvPr userDrawn="1"/>
        </p:nvCxnSpPr>
        <p:spPr>
          <a:xfrm>
            <a:off x="3054933" y="497090"/>
            <a:ext cx="0" cy="9400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182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En bild som visar inomhus, person, stående, kök&#10;&#10;Automatiskt genererad beskrivning">
            <a:extLst>
              <a:ext uri="{FF2B5EF4-FFF2-40B4-BE49-F238E27FC236}">
                <a16:creationId xmlns:a16="http://schemas.microsoft.com/office/drawing/2014/main" id="{76D8DD3E-77EF-604F-9483-642E7A9FA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Bildobjekt 14" descr="En bild som visar gitarr&#10;&#10;Automatiskt genererad beskrivning">
            <a:extLst>
              <a:ext uri="{FF2B5EF4-FFF2-40B4-BE49-F238E27FC236}">
                <a16:creationId xmlns:a16="http://schemas.microsoft.com/office/drawing/2014/main" id="{3BC7E6D5-478F-D944-A994-3F6DA63BCE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Bild 15">
            <a:extLst>
              <a:ext uri="{FF2B5EF4-FFF2-40B4-BE49-F238E27FC236}">
                <a16:creationId xmlns:a16="http://schemas.microsoft.com/office/drawing/2014/main" id="{3A11A5D6-4618-FA49-82E7-5A71E74A91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  <p:cxnSp>
        <p:nvCxnSpPr>
          <p:cNvPr id="6" name="Rak 5">
            <a:extLst>
              <a:ext uri="{FF2B5EF4-FFF2-40B4-BE49-F238E27FC236}">
                <a16:creationId xmlns:a16="http://schemas.microsoft.com/office/drawing/2014/main" id="{A817C439-84CD-F840-9F54-E2491E62C641}"/>
              </a:ext>
            </a:extLst>
          </p:cNvPr>
          <p:cNvCxnSpPr>
            <a:cxnSpLocks/>
          </p:cNvCxnSpPr>
          <p:nvPr userDrawn="1"/>
        </p:nvCxnSpPr>
        <p:spPr>
          <a:xfrm>
            <a:off x="2673933" y="222738"/>
            <a:ext cx="0" cy="9400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D1BDE0B1-3364-9541-B297-2F5247C62F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10875" y="222250"/>
            <a:ext cx="2158985" cy="899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/>
              <a:t>Projekt-logga eller </a:t>
            </a:r>
            <a:r>
              <a:rPr lang="sv-SE" err="1"/>
              <a:t>sammarbetspartner</a:t>
            </a:r>
            <a:endParaRPr lang="sv-SE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63D639DD-85B4-844B-93B5-BA637FEF90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  <a:br>
              <a:rPr lang="sv-SE"/>
            </a:br>
            <a:r>
              <a:rPr lang="sv-SE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309CF98D-DC90-3C4B-AF7D-A89D5E2433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EN UNDERRUBRIK</a:t>
            </a:r>
            <a:br>
              <a:rPr lang="sv-SE"/>
            </a:br>
            <a:r>
              <a:rPr lang="sv-SE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787753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inomhus, bok, hylla, foto&#10;&#10;Automatiskt genererad beskrivning">
            <a:extLst>
              <a:ext uri="{FF2B5EF4-FFF2-40B4-BE49-F238E27FC236}">
                <a16:creationId xmlns:a16="http://schemas.microsoft.com/office/drawing/2014/main" id="{5ACD28D9-1C12-C04A-A568-9087CFF82B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E0B2156C-166F-D84F-A932-AA5DE0C41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  <a:br>
              <a:rPr lang="sv-SE"/>
            </a:br>
            <a:r>
              <a:rPr lang="sv-SE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557A8B19-091C-B944-9A05-8F8ECE6FF5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EN UNDERRUBRIK</a:t>
            </a:r>
            <a:br>
              <a:rPr lang="sv-SE"/>
            </a:br>
            <a:r>
              <a:rPr lang="sv-SE"/>
              <a:t>MÅNAD 2020</a:t>
            </a:r>
          </a:p>
        </p:txBody>
      </p:sp>
      <p:pic>
        <p:nvPicPr>
          <p:cNvPr id="14" name="Bildobjekt 13" descr="En bild som visar gitarr&#10;&#10;Automatiskt genererad beskrivning">
            <a:extLst>
              <a:ext uri="{FF2B5EF4-FFF2-40B4-BE49-F238E27FC236}">
                <a16:creationId xmlns:a16="http://schemas.microsoft.com/office/drawing/2014/main" id="{665F09BB-AE38-8F46-973D-C0D3C1F2E8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42C7F400-D94A-7944-819D-2D2964079D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31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inomhus, rum, leksak, bord&#10;&#10;Automatiskt genererad beskrivning">
            <a:extLst>
              <a:ext uri="{FF2B5EF4-FFF2-40B4-BE49-F238E27FC236}">
                <a16:creationId xmlns:a16="http://schemas.microsoft.com/office/drawing/2014/main" id="{B2A07F83-E9FB-0745-B14D-1EE21AF3C8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44531CF0-249E-094A-9BF2-C88A5634B5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  <a:br>
              <a:rPr lang="sv-SE"/>
            </a:br>
            <a:r>
              <a:rPr lang="sv-SE"/>
              <a:t>ändra rubrik</a:t>
            </a:r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626CD357-8908-8848-B131-DCFF10CF84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EN UNDERRUBRIK</a:t>
            </a:r>
            <a:br>
              <a:rPr lang="sv-SE"/>
            </a:br>
            <a:r>
              <a:rPr lang="sv-SE"/>
              <a:t>MÅNAD 2020</a:t>
            </a:r>
          </a:p>
        </p:txBody>
      </p:sp>
      <p:pic>
        <p:nvPicPr>
          <p:cNvPr id="14" name="Bildobjekt 13" descr="En bild som visar gitarr&#10;&#10;Automatiskt genererad beskrivning">
            <a:extLst>
              <a:ext uri="{FF2B5EF4-FFF2-40B4-BE49-F238E27FC236}">
                <a16:creationId xmlns:a16="http://schemas.microsoft.com/office/drawing/2014/main" id="{F68F6801-1927-EA4C-B4D3-BE86DD9BF7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AC879CD5-6DE6-D74D-83C6-A872A3A4E6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77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inomhus, kök, person, person&#10;&#10;Automatiskt genererad beskrivning">
            <a:extLst>
              <a:ext uri="{FF2B5EF4-FFF2-40B4-BE49-F238E27FC236}">
                <a16:creationId xmlns:a16="http://schemas.microsoft.com/office/drawing/2014/main" id="{C6556FDD-DD2E-FD40-8F86-1D16B9C376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A22021E7-69BC-BA4D-9D00-C9E1CC0B71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  <a:br>
              <a:rPr lang="sv-SE"/>
            </a:br>
            <a:r>
              <a:rPr lang="sv-SE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61AD62FB-742F-574D-86AA-ED4B3036F9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EN UNDERRUBRIK</a:t>
            </a:r>
            <a:br>
              <a:rPr lang="sv-SE"/>
            </a:br>
            <a:r>
              <a:rPr lang="sv-SE"/>
              <a:t>MÅNAD 2020</a:t>
            </a:r>
          </a:p>
        </p:txBody>
      </p:sp>
      <p:pic>
        <p:nvPicPr>
          <p:cNvPr id="15" name="Bildobjekt 14" descr="En bild som visar gitarr&#10;&#10;Automatiskt genererad beskrivning">
            <a:extLst>
              <a:ext uri="{FF2B5EF4-FFF2-40B4-BE49-F238E27FC236}">
                <a16:creationId xmlns:a16="http://schemas.microsoft.com/office/drawing/2014/main" id="{C6C09D26-FC8E-5849-B76D-6484AE43DF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Bild 15">
            <a:extLst>
              <a:ext uri="{FF2B5EF4-FFF2-40B4-BE49-F238E27FC236}">
                <a16:creationId xmlns:a16="http://schemas.microsoft.com/office/drawing/2014/main" id="{11F9CBE5-8125-834E-A842-5E97149848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04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person, person, inomhus, stående&#10;&#10;Automatiskt genererad beskrivning">
            <a:extLst>
              <a:ext uri="{FF2B5EF4-FFF2-40B4-BE49-F238E27FC236}">
                <a16:creationId xmlns:a16="http://schemas.microsoft.com/office/drawing/2014/main" id="{98FA57B1-2ACC-5644-AC77-D91F928F4C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C61F123D-6F95-4542-9ED2-47F932FBCD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  <a:br>
              <a:rPr lang="sv-SE"/>
            </a:br>
            <a:r>
              <a:rPr lang="sv-SE"/>
              <a:t>ändra rubrik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0786B41C-A2B9-5A45-BDC6-A4B24CA7E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EN UNDERRUBRIK</a:t>
            </a:r>
            <a:br>
              <a:rPr lang="sv-SE"/>
            </a:br>
            <a:r>
              <a:rPr lang="sv-SE"/>
              <a:t>MÅNAD 2020</a:t>
            </a:r>
          </a:p>
        </p:txBody>
      </p:sp>
      <p:pic>
        <p:nvPicPr>
          <p:cNvPr id="11" name="Bildobjekt 10" descr="En bild som visar gitarr&#10;&#10;Automatiskt genererad beskrivning">
            <a:extLst>
              <a:ext uri="{FF2B5EF4-FFF2-40B4-BE49-F238E27FC236}">
                <a16:creationId xmlns:a16="http://schemas.microsoft.com/office/drawing/2014/main" id="{BB2FE1A7-5D6E-DC47-8E07-5F07AFA06F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Bild 11">
            <a:extLst>
              <a:ext uri="{FF2B5EF4-FFF2-40B4-BE49-F238E27FC236}">
                <a16:creationId xmlns:a16="http://schemas.microsoft.com/office/drawing/2014/main" id="{DD2A90B0-0E9D-D74D-97C4-7AD912D135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22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 descr="En bild som visar person, person, inomhus, stående&#10;&#10;Automatiskt genererad beskrivning">
            <a:extLst>
              <a:ext uri="{FF2B5EF4-FFF2-40B4-BE49-F238E27FC236}">
                <a16:creationId xmlns:a16="http://schemas.microsoft.com/office/drawing/2014/main" id="{0D49FE42-54FD-BA45-9083-12D0C77B70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ildobjekt 16" descr="En bild som visar gitarr&#10;&#10;Automatiskt genererad beskrivning">
            <a:extLst>
              <a:ext uri="{FF2B5EF4-FFF2-40B4-BE49-F238E27FC236}">
                <a16:creationId xmlns:a16="http://schemas.microsoft.com/office/drawing/2014/main" id="{A10E66BA-5F32-E242-8817-5E9D2FDAA3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Bild 17">
            <a:extLst>
              <a:ext uri="{FF2B5EF4-FFF2-40B4-BE49-F238E27FC236}">
                <a16:creationId xmlns:a16="http://schemas.microsoft.com/office/drawing/2014/main" id="{54AC2CC1-AEC1-EB48-89A6-123A9520DC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  <p:cxnSp>
        <p:nvCxnSpPr>
          <p:cNvPr id="6" name="Rak 5">
            <a:extLst>
              <a:ext uri="{FF2B5EF4-FFF2-40B4-BE49-F238E27FC236}">
                <a16:creationId xmlns:a16="http://schemas.microsoft.com/office/drawing/2014/main" id="{4EB6B1E6-EE40-8E47-8F3B-07C641EE8051}"/>
              </a:ext>
            </a:extLst>
          </p:cNvPr>
          <p:cNvCxnSpPr>
            <a:cxnSpLocks/>
          </p:cNvCxnSpPr>
          <p:nvPr userDrawn="1"/>
        </p:nvCxnSpPr>
        <p:spPr>
          <a:xfrm>
            <a:off x="2673933" y="222738"/>
            <a:ext cx="0" cy="9400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1FCD3DE3-7B60-B948-9BD5-A808F06BFF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10875" y="222250"/>
            <a:ext cx="2158985" cy="899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/>
              <a:t>Projekt-logga eller </a:t>
            </a:r>
            <a:r>
              <a:rPr lang="sv-SE" err="1"/>
              <a:t>sammarbetspartner</a:t>
            </a:r>
            <a:endParaRPr lang="sv-SE"/>
          </a:p>
        </p:txBody>
      </p:sp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9392650F-7844-C445-89F6-00C824A7EA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  <a:br>
              <a:rPr lang="sv-SE"/>
            </a:br>
            <a:r>
              <a:rPr lang="sv-SE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76AF080D-CD2E-8C40-8394-A3AD28522B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EN UNDERRUBRIK</a:t>
            </a:r>
            <a:br>
              <a:rPr lang="sv-SE"/>
            </a:br>
            <a:r>
              <a:rPr lang="sv-SE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3868894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Avsnit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82619518-6478-7247-89A7-D769234AF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7935EBD-1D85-9B40-A597-E8004A47E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2729243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Detta är en </a:t>
            </a:r>
            <a:r>
              <a:rPr lang="sv-SE" err="1"/>
              <a:t>avsnittssida</a:t>
            </a:r>
            <a:r>
              <a:rPr lang="sv-SE"/>
              <a:t> klicka här för att skriva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1608C2EC-1DC2-1241-B729-D19D1FCC68B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9A7EA555-A254-4240-B103-1CF2B96BBCAC}" type="datetime1">
              <a:rPr lang="sv-SE" smtClean="0"/>
              <a:pPr/>
              <a:t>2024-03-11</a:t>
            </a:fld>
            <a:endParaRPr lang="sv-SE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D8810A9E-A1C4-5347-BF01-4EDB65BB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696EDCA4-F9F8-5D48-A9EE-F73D54C6A5A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906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vsnitt">
    <p:bg>
      <p:bgPr>
        <a:solidFill>
          <a:srgbClr val="FAE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82619518-6478-7247-89A7-D769234AF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7935EBD-1D85-9B40-A597-E8004A47E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2729243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Detta är en </a:t>
            </a:r>
            <a:r>
              <a:rPr lang="sv-SE" err="1"/>
              <a:t>avsnittssida</a:t>
            </a:r>
            <a:r>
              <a:rPr lang="sv-SE"/>
              <a:t> klicka här för att skriva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F2FC718D-2E6B-094D-BAE9-4D69E8F8769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140F083A-C18F-7A4A-B968-56C4338E70FA}" type="datetime1">
              <a:rPr lang="sv-SE" smtClean="0"/>
              <a:pPr/>
              <a:t>2024-03-11</a:t>
            </a:fld>
            <a:endParaRPr lang="sv-SE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1450DE0A-BD17-EB41-8FCB-DEDE5BA27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6511C99F-256F-5044-8A62-BE3402259E8F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569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6B44079D-3DAD-8F45-A831-F330F78A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65773E32-0C08-E94E-9D45-85C7A4E9171F}" type="datetime1">
              <a:rPr lang="sv-SE" smtClean="0"/>
              <a:pPr/>
              <a:t>2024-03-11</a:t>
            </a:fld>
            <a:endParaRPr lang="sv-SE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9730448C-5DEA-7C4E-9F1F-CD746849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iagram 10">
            <a:extLst>
              <a:ext uri="{FF2B5EF4-FFF2-40B4-BE49-F238E27FC236}">
                <a16:creationId xmlns:a16="http://schemas.microsoft.com/office/drawing/2014/main" id="{F4EBF51C-62DB-7A4B-BE2B-377DE277C9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53569" y="1694688"/>
            <a:ext cx="11436812" cy="472198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352D2D-987B-994B-92F5-71D79ED6B6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0101" y="679732"/>
            <a:ext cx="7253287" cy="70708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Här kan en rubrik skrivas</a:t>
            </a:r>
            <a:endParaRPr lang="en-US"/>
          </a:p>
        </p:txBody>
      </p:sp>
      <p:pic>
        <p:nvPicPr>
          <p:cNvPr id="8" name="Graphic 33">
            <a:extLst>
              <a:ext uri="{FF2B5EF4-FFF2-40B4-BE49-F238E27FC236}">
                <a16:creationId xmlns:a16="http://schemas.microsoft.com/office/drawing/2014/main" id="{128A49A6-2F56-4860-BD4F-FD535CDE6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6580" y="6294159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53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Jämförels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7314" y="1050443"/>
            <a:ext cx="10515600" cy="727551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Här kan en rubrik skrivas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314" y="2323086"/>
            <a:ext cx="4868333" cy="348447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  <a:lvl2pPr>
              <a:defRPr b="1" i="0">
                <a:latin typeface="Lab Grotesque Black" pitchFamily="2" charset="77"/>
              </a:defRPr>
            </a:lvl2pPr>
            <a:lvl3pPr>
              <a:defRPr b="1" i="0">
                <a:latin typeface="Lab Grotesque Black" pitchFamily="2" charset="77"/>
              </a:defRPr>
            </a:lvl3pPr>
            <a:lvl4pPr>
              <a:defRPr b="1" i="0">
                <a:latin typeface="Lab Grotesque Black" pitchFamily="2" charset="77"/>
              </a:defRPr>
            </a:lvl4pPr>
            <a:lvl5pPr>
              <a:defRPr b="1" i="0">
                <a:latin typeface="Lab Grotesque Black" pitchFamily="2" charset="77"/>
              </a:defRPr>
            </a:lvl5pPr>
          </a:lstStyle>
          <a:p>
            <a:pPr lvl="0"/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5469" y="2323086"/>
            <a:ext cx="4868333" cy="348447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  <a:lvl2pPr>
              <a:defRPr b="1" i="0">
                <a:latin typeface="Lab Grotesque Black" pitchFamily="2" charset="77"/>
              </a:defRPr>
            </a:lvl2pPr>
            <a:lvl3pPr>
              <a:defRPr b="1" i="0">
                <a:latin typeface="Lab Grotesque Black" pitchFamily="2" charset="77"/>
              </a:defRPr>
            </a:lvl3pPr>
            <a:lvl4pPr>
              <a:defRPr b="1" i="0">
                <a:latin typeface="Lab Grotesque Black" pitchFamily="2" charset="77"/>
              </a:defRPr>
            </a:lvl4pPr>
            <a:lvl5pPr>
              <a:defRPr b="1" i="0">
                <a:latin typeface="Lab Grotesque Black" pitchFamily="2" charset="77"/>
              </a:defRPr>
            </a:lvl5pPr>
          </a:lstStyle>
          <a:p>
            <a:pPr lvl="0"/>
            <a:r>
              <a:rPr lang="sv-SE"/>
              <a:t>Klicka här för att ändra format</a:t>
            </a:r>
            <a:endParaRPr lang="en-US"/>
          </a:p>
        </p:txBody>
      </p:sp>
      <p:cxnSp>
        <p:nvCxnSpPr>
          <p:cNvPr id="13" name="Rak 12">
            <a:extLst>
              <a:ext uri="{FF2B5EF4-FFF2-40B4-BE49-F238E27FC236}">
                <a16:creationId xmlns:a16="http://schemas.microsoft.com/office/drawing/2014/main" id="{921BC6B0-5B2A-714F-B0C5-C5C53F335BDB}"/>
              </a:ext>
            </a:extLst>
          </p:cNvPr>
          <p:cNvCxnSpPr/>
          <p:nvPr userDrawn="1"/>
        </p:nvCxnSpPr>
        <p:spPr>
          <a:xfrm>
            <a:off x="6051248" y="2323086"/>
            <a:ext cx="0" cy="348447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datum 21">
            <a:extLst>
              <a:ext uri="{FF2B5EF4-FFF2-40B4-BE49-F238E27FC236}">
                <a16:creationId xmlns:a16="http://schemas.microsoft.com/office/drawing/2014/main" id="{69EC6F15-9A3E-6D44-8B7F-B342AC3B1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8991A168-6131-E444-B73E-DFB9CB900E85}" type="datetime1">
              <a:rPr lang="sv-SE" smtClean="0"/>
              <a:pPr/>
              <a:t>2024-03-11</a:t>
            </a:fld>
            <a:endParaRPr lang="sv-SE"/>
          </a:p>
        </p:txBody>
      </p:sp>
      <p:sp>
        <p:nvSpPr>
          <p:cNvPr id="15" name="Platshållare för bildnummer 23">
            <a:extLst>
              <a:ext uri="{FF2B5EF4-FFF2-40B4-BE49-F238E27FC236}">
                <a16:creationId xmlns:a16="http://schemas.microsoft.com/office/drawing/2014/main" id="{DAED7498-0DC0-2446-B6A8-C6513EBC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210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tartbild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för </a:t>
            </a:r>
          </a:p>
          <a:p>
            <a:pPr lvl="0"/>
            <a:r>
              <a:rPr lang="sv-SE"/>
              <a:t>att ändra rubrik</a:t>
            </a:r>
          </a:p>
        </p:txBody>
      </p:sp>
      <p:pic>
        <p:nvPicPr>
          <p:cNvPr id="5" name="Bild 17">
            <a:extLst>
              <a:ext uri="{FF2B5EF4-FFF2-40B4-BE49-F238E27FC236}">
                <a16:creationId xmlns:a16="http://schemas.microsoft.com/office/drawing/2014/main" id="{B160208B-E634-243E-E0CB-10D1139B2E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  <p:cxnSp>
        <p:nvCxnSpPr>
          <p:cNvPr id="6" name="Rak 5">
            <a:extLst>
              <a:ext uri="{FF2B5EF4-FFF2-40B4-BE49-F238E27FC236}">
                <a16:creationId xmlns:a16="http://schemas.microsoft.com/office/drawing/2014/main" id="{0198285E-E163-AE5D-7A7B-0B4E0C3AA99A}"/>
              </a:ext>
            </a:extLst>
          </p:cNvPr>
          <p:cNvCxnSpPr>
            <a:cxnSpLocks/>
          </p:cNvCxnSpPr>
          <p:nvPr userDrawn="1"/>
        </p:nvCxnSpPr>
        <p:spPr>
          <a:xfrm>
            <a:off x="2673933" y="222738"/>
            <a:ext cx="0" cy="9400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33">
            <a:extLst>
              <a:ext uri="{FF2B5EF4-FFF2-40B4-BE49-F238E27FC236}">
                <a16:creationId xmlns:a16="http://schemas.microsoft.com/office/drawing/2014/main" id="{95A8BB68-411B-1100-1C18-1A9797583C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50209" y="523348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70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1EFBD00A-88C3-5A4B-9C02-AA7E0A43F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DB10DFCC-6A86-5649-BBD1-3E44B80C4D91}" type="datetime1">
              <a:rPr lang="sv-SE" smtClean="0"/>
              <a:pPr/>
              <a:t>2024-03-11</a:t>
            </a:fld>
            <a:endParaRPr lang="sv-SE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E8B8B375-2B3B-2A4A-A8D3-64D813F0B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tabell 2">
            <a:extLst>
              <a:ext uri="{FF2B5EF4-FFF2-40B4-BE49-F238E27FC236}">
                <a16:creationId xmlns:a16="http://schemas.microsoft.com/office/drawing/2014/main" id="{C6C55AEF-7D9A-3F4F-B0AA-D94E4A2283FD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53568" y="1597152"/>
            <a:ext cx="11436813" cy="481952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585C9A-F5DA-B34E-A07D-1F610726F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0101" y="679732"/>
            <a:ext cx="7253287" cy="70708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Här kan en rubrik skrivas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t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C896C3-85B8-1840-BCE9-B1EA9F8F448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09077" y="3123023"/>
            <a:ext cx="5201327" cy="146104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Här kan det stå ett citat på några rader </a:t>
            </a:r>
          </a:p>
        </p:txBody>
      </p:sp>
      <p:sp>
        <p:nvSpPr>
          <p:cNvPr id="8" name="Platshållare för text 31">
            <a:extLst>
              <a:ext uri="{FF2B5EF4-FFF2-40B4-BE49-F238E27FC236}">
                <a16:creationId xmlns:a16="http://schemas.microsoft.com/office/drawing/2014/main" id="{6039D40D-3993-3F4E-B4F3-28C8807432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97428" y="4822787"/>
            <a:ext cx="2824624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Efternamn, Företag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B3A173A-72BD-7A4E-BA9B-F15B0C419FE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262467" y="1555481"/>
            <a:ext cx="1110178" cy="1171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8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”</a:t>
            </a:r>
          </a:p>
        </p:txBody>
      </p:sp>
      <p:sp>
        <p:nvSpPr>
          <p:cNvPr id="15" name="Platshållare för datum 21">
            <a:extLst>
              <a:ext uri="{FF2B5EF4-FFF2-40B4-BE49-F238E27FC236}">
                <a16:creationId xmlns:a16="http://schemas.microsoft.com/office/drawing/2014/main" id="{EC6105CA-5D3F-D243-A66E-5A11B6163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E453ED0-D442-AD4D-B625-7EF9FF993458}" type="datetime1">
              <a:rPr lang="sv-SE" smtClean="0"/>
              <a:pPr/>
              <a:t>2024-03-11</a:t>
            </a:fld>
            <a:endParaRPr lang="sv-SE"/>
          </a:p>
        </p:txBody>
      </p:sp>
      <p:sp>
        <p:nvSpPr>
          <p:cNvPr id="16" name="Platshållare för bildnummer 23">
            <a:extLst>
              <a:ext uri="{FF2B5EF4-FFF2-40B4-BE49-F238E27FC236}">
                <a16:creationId xmlns:a16="http://schemas.microsoft.com/office/drawing/2014/main" id="{C63AF3FC-BA77-B244-B106-5A71E70E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8664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ra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FB159B4-2C67-BE40-B331-9BCA012A67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7" y="905908"/>
            <a:ext cx="7128769" cy="120519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Vad säger våra </a:t>
            </a:r>
            <a:br>
              <a:rPr lang="sv-SE"/>
            </a:br>
            <a:r>
              <a:rPr lang="sv-SE"/>
              <a:t>medlemmar om oss?</a:t>
            </a:r>
            <a:endParaRPr lang="en-US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1434A2C-3C4F-1148-B646-228987E8591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464293" y="2839997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Här kan det stå ett </a:t>
            </a:r>
            <a:br>
              <a:rPr lang="sv-SE"/>
            </a:br>
            <a:r>
              <a:rPr lang="sv-SE"/>
              <a:t>citat på några rader </a:t>
            </a:r>
          </a:p>
        </p:txBody>
      </p:sp>
      <p:sp>
        <p:nvSpPr>
          <p:cNvPr id="10" name="Platshållare för text 31">
            <a:extLst>
              <a:ext uri="{FF2B5EF4-FFF2-40B4-BE49-F238E27FC236}">
                <a16:creationId xmlns:a16="http://schemas.microsoft.com/office/drawing/2014/main" id="{49BA278E-E8E9-BB4F-A7A6-9EBE1B4D36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64293" y="3476273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Efternamn, Företag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B1741D7-4FA5-BB4A-B182-FE5D105A4E5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22645" y="2697892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”</a:t>
            </a:r>
          </a:p>
        </p:txBody>
      </p:sp>
      <p:sp>
        <p:nvSpPr>
          <p:cNvPr id="33" name="Platshållare för text 2">
            <a:extLst>
              <a:ext uri="{FF2B5EF4-FFF2-40B4-BE49-F238E27FC236}">
                <a16:creationId xmlns:a16="http://schemas.microsoft.com/office/drawing/2014/main" id="{AD4FE773-2C69-3E48-BC8F-80128F2DD730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002151" y="2839997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Här kan det stå ett </a:t>
            </a:r>
            <a:br>
              <a:rPr lang="sv-SE"/>
            </a:br>
            <a:r>
              <a:rPr lang="sv-SE"/>
              <a:t>citat på några rader </a:t>
            </a:r>
          </a:p>
        </p:txBody>
      </p:sp>
      <p:sp>
        <p:nvSpPr>
          <p:cNvPr id="34" name="Platshållare för text 31">
            <a:extLst>
              <a:ext uri="{FF2B5EF4-FFF2-40B4-BE49-F238E27FC236}">
                <a16:creationId xmlns:a16="http://schemas.microsoft.com/office/drawing/2014/main" id="{6BFEEA65-1D74-AC43-BA7F-9BC7F499A6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2151" y="3476273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Efternamn, Företag</a:t>
            </a:r>
          </a:p>
        </p:txBody>
      </p:sp>
      <p:sp>
        <p:nvSpPr>
          <p:cNvPr id="35" name="Platshållare för text 2">
            <a:extLst>
              <a:ext uri="{FF2B5EF4-FFF2-40B4-BE49-F238E27FC236}">
                <a16:creationId xmlns:a16="http://schemas.microsoft.com/office/drawing/2014/main" id="{F6A5292B-DDB0-7E48-B452-1F82AB4B7E7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560503" y="2697892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”</a:t>
            </a:r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6F7FF81B-37C7-A04F-B870-6016010FD44D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540008" y="2839997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Här kan det stå ett </a:t>
            </a:r>
            <a:br>
              <a:rPr lang="sv-SE"/>
            </a:br>
            <a:r>
              <a:rPr lang="sv-SE"/>
              <a:t>citat på några rader </a:t>
            </a:r>
          </a:p>
        </p:txBody>
      </p:sp>
      <p:sp>
        <p:nvSpPr>
          <p:cNvPr id="37" name="Platshållare för text 31">
            <a:extLst>
              <a:ext uri="{FF2B5EF4-FFF2-40B4-BE49-F238E27FC236}">
                <a16:creationId xmlns:a16="http://schemas.microsoft.com/office/drawing/2014/main" id="{BB7D1717-EA15-F14E-BDE0-A59B9BA2D3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40008" y="3476273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Efternamn, Företag</a:t>
            </a:r>
          </a:p>
        </p:txBody>
      </p:sp>
      <p:sp>
        <p:nvSpPr>
          <p:cNvPr id="38" name="Platshållare för text 2">
            <a:extLst>
              <a:ext uri="{FF2B5EF4-FFF2-40B4-BE49-F238E27FC236}">
                <a16:creationId xmlns:a16="http://schemas.microsoft.com/office/drawing/2014/main" id="{6C91D868-7CFA-734D-9E07-2F7E7FE9A9F4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098360" y="2697892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”</a:t>
            </a:r>
          </a:p>
        </p:txBody>
      </p:sp>
      <p:sp>
        <p:nvSpPr>
          <p:cNvPr id="39" name="Platshållare för text 2">
            <a:extLst>
              <a:ext uri="{FF2B5EF4-FFF2-40B4-BE49-F238E27FC236}">
                <a16:creationId xmlns:a16="http://schemas.microsoft.com/office/drawing/2014/main" id="{6842D4A6-64A6-E04E-B0B3-8A1A1F62CD3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464293" y="4570825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Här kan det stå ett </a:t>
            </a:r>
            <a:br>
              <a:rPr lang="sv-SE"/>
            </a:br>
            <a:r>
              <a:rPr lang="sv-SE"/>
              <a:t>citat på några rader </a:t>
            </a:r>
          </a:p>
        </p:txBody>
      </p:sp>
      <p:sp>
        <p:nvSpPr>
          <p:cNvPr id="40" name="Platshållare för text 31">
            <a:extLst>
              <a:ext uri="{FF2B5EF4-FFF2-40B4-BE49-F238E27FC236}">
                <a16:creationId xmlns:a16="http://schemas.microsoft.com/office/drawing/2014/main" id="{3AD44171-525B-494B-9057-84F96B4BB6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64293" y="5207101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Efternamn, Företag</a:t>
            </a:r>
          </a:p>
        </p:txBody>
      </p:sp>
      <p:sp>
        <p:nvSpPr>
          <p:cNvPr id="41" name="Platshållare för text 2">
            <a:extLst>
              <a:ext uri="{FF2B5EF4-FFF2-40B4-BE49-F238E27FC236}">
                <a16:creationId xmlns:a16="http://schemas.microsoft.com/office/drawing/2014/main" id="{713585E0-FB47-F243-A761-38E2CFEC30F8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022645" y="4428720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”</a:t>
            </a:r>
          </a:p>
        </p:txBody>
      </p:sp>
      <p:sp>
        <p:nvSpPr>
          <p:cNvPr id="42" name="Platshållare för text 2">
            <a:extLst>
              <a:ext uri="{FF2B5EF4-FFF2-40B4-BE49-F238E27FC236}">
                <a16:creationId xmlns:a16="http://schemas.microsoft.com/office/drawing/2014/main" id="{A9AAB16D-E8A8-F44D-B91F-814F01D2632E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002151" y="4570825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Här kan det stå ett </a:t>
            </a:r>
            <a:br>
              <a:rPr lang="sv-SE"/>
            </a:br>
            <a:r>
              <a:rPr lang="sv-SE"/>
              <a:t>citat på några rader </a:t>
            </a:r>
          </a:p>
        </p:txBody>
      </p:sp>
      <p:sp>
        <p:nvSpPr>
          <p:cNvPr id="43" name="Platshållare för text 31">
            <a:extLst>
              <a:ext uri="{FF2B5EF4-FFF2-40B4-BE49-F238E27FC236}">
                <a16:creationId xmlns:a16="http://schemas.microsoft.com/office/drawing/2014/main" id="{CE9CA33E-2801-5445-960B-6DBE16134C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02151" y="5207101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Efternamn, Företag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8B7C4B98-3B6D-4C4D-9220-BBE4F11D97B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560503" y="4428720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”</a:t>
            </a:r>
          </a:p>
        </p:txBody>
      </p:sp>
      <p:sp>
        <p:nvSpPr>
          <p:cNvPr id="45" name="Platshållare för text 2">
            <a:extLst>
              <a:ext uri="{FF2B5EF4-FFF2-40B4-BE49-F238E27FC236}">
                <a16:creationId xmlns:a16="http://schemas.microsoft.com/office/drawing/2014/main" id="{C5FCA7E3-DD6B-0F4D-972C-0197F432CBD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540008" y="4570825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Här kan det stå ett </a:t>
            </a:r>
            <a:br>
              <a:rPr lang="sv-SE"/>
            </a:br>
            <a:r>
              <a:rPr lang="sv-SE"/>
              <a:t>citat på några rader </a:t>
            </a:r>
          </a:p>
        </p:txBody>
      </p:sp>
      <p:sp>
        <p:nvSpPr>
          <p:cNvPr id="46" name="Platshållare för text 31">
            <a:extLst>
              <a:ext uri="{FF2B5EF4-FFF2-40B4-BE49-F238E27FC236}">
                <a16:creationId xmlns:a16="http://schemas.microsoft.com/office/drawing/2014/main" id="{DF4D3EDC-5D24-C94C-B094-DF36CFB5B6C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40008" y="5207101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Efternamn, Företag</a:t>
            </a:r>
          </a:p>
        </p:txBody>
      </p:sp>
      <p:sp>
        <p:nvSpPr>
          <p:cNvPr id="47" name="Platshållare för text 2">
            <a:extLst>
              <a:ext uri="{FF2B5EF4-FFF2-40B4-BE49-F238E27FC236}">
                <a16:creationId xmlns:a16="http://schemas.microsoft.com/office/drawing/2014/main" id="{7E62F63D-EB15-1D41-B888-5AF843A956B2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8098360" y="4428720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”</a:t>
            </a:r>
          </a:p>
        </p:txBody>
      </p:sp>
      <p:sp>
        <p:nvSpPr>
          <p:cNvPr id="26" name="Platshållare för datum 21">
            <a:extLst>
              <a:ext uri="{FF2B5EF4-FFF2-40B4-BE49-F238E27FC236}">
                <a16:creationId xmlns:a16="http://schemas.microsoft.com/office/drawing/2014/main" id="{21358AD5-4BEC-A046-8945-51FCD600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F580D2EA-72B6-5444-885B-9F8E4D4CCD52}" type="datetime1">
              <a:rPr lang="sv-SE" smtClean="0"/>
              <a:pPr/>
              <a:t>2024-03-11</a:t>
            </a:fld>
            <a:endParaRPr lang="sv-SE"/>
          </a:p>
        </p:txBody>
      </p:sp>
      <p:sp>
        <p:nvSpPr>
          <p:cNvPr id="27" name="Platshållare för bildnummer 23">
            <a:extLst>
              <a:ext uri="{FF2B5EF4-FFF2-40B4-BE49-F238E27FC236}">
                <a16:creationId xmlns:a16="http://schemas.microsoft.com/office/drawing/2014/main" id="{FCE87A6B-B9CD-2C44-93E2-0DED3D779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8804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logoty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BB6A4A5-194A-7C4D-AAE1-E6FB7AA4561A}"/>
              </a:ext>
            </a:extLst>
          </p:cNvPr>
          <p:cNvSpPr/>
          <p:nvPr userDrawn="1"/>
        </p:nvSpPr>
        <p:spPr>
          <a:xfrm>
            <a:off x="0" y="3973727"/>
            <a:ext cx="12192000" cy="2913312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052B47D-8455-F04C-A650-03B8D3C8B04F}"/>
              </a:ext>
            </a:extLst>
          </p:cNvPr>
          <p:cNvSpPr/>
          <p:nvPr userDrawn="1"/>
        </p:nvSpPr>
        <p:spPr>
          <a:xfrm>
            <a:off x="806917" y="2610370"/>
            <a:ext cx="2818026" cy="3351882"/>
          </a:xfrm>
          <a:prstGeom prst="rect">
            <a:avLst/>
          </a:prstGeom>
          <a:solidFill>
            <a:schemeClr val="bg1"/>
          </a:solidFill>
          <a:ln>
            <a:solidFill>
              <a:srgbClr val="EFF2F5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E7F3E1B-1173-F949-A1B6-3B1E062E7446}"/>
              </a:ext>
            </a:extLst>
          </p:cNvPr>
          <p:cNvSpPr/>
          <p:nvPr userDrawn="1"/>
        </p:nvSpPr>
        <p:spPr>
          <a:xfrm>
            <a:off x="4490370" y="2610370"/>
            <a:ext cx="2818026" cy="3351882"/>
          </a:xfrm>
          <a:prstGeom prst="rect">
            <a:avLst/>
          </a:prstGeom>
          <a:solidFill>
            <a:schemeClr val="bg1"/>
          </a:solidFill>
          <a:ln>
            <a:solidFill>
              <a:srgbClr val="EFF2F5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05FCCE2-07ED-6544-83FD-AD57019B4EAF}"/>
              </a:ext>
            </a:extLst>
          </p:cNvPr>
          <p:cNvSpPr/>
          <p:nvPr userDrawn="1"/>
        </p:nvSpPr>
        <p:spPr>
          <a:xfrm>
            <a:off x="8173824" y="2610370"/>
            <a:ext cx="2818026" cy="3351882"/>
          </a:xfrm>
          <a:prstGeom prst="rect">
            <a:avLst/>
          </a:prstGeom>
          <a:solidFill>
            <a:schemeClr val="bg1"/>
          </a:solidFill>
          <a:ln>
            <a:solidFill>
              <a:srgbClr val="EFF2F5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2FDF7466-409B-864F-A8FE-6FCC317AAE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0150" y="2917825"/>
            <a:ext cx="1978025" cy="630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/>
              <a:t>Logotyp här</a:t>
            </a:r>
          </a:p>
        </p:txBody>
      </p:sp>
      <p:sp>
        <p:nvSpPr>
          <p:cNvPr id="18" name="Platshållare för bild 4">
            <a:extLst>
              <a:ext uri="{FF2B5EF4-FFF2-40B4-BE49-F238E27FC236}">
                <a16:creationId xmlns:a16="http://schemas.microsoft.com/office/drawing/2014/main" id="{8859F364-D22E-3546-8191-B24EF33ABD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7146" y="2917825"/>
            <a:ext cx="1978025" cy="630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/>
              <a:t>Logotyp här</a:t>
            </a:r>
          </a:p>
        </p:txBody>
      </p:sp>
      <p:sp>
        <p:nvSpPr>
          <p:cNvPr id="19" name="Platshållare för bild 4">
            <a:extLst>
              <a:ext uri="{FF2B5EF4-FFF2-40B4-BE49-F238E27FC236}">
                <a16:creationId xmlns:a16="http://schemas.microsoft.com/office/drawing/2014/main" id="{A297BD48-6576-2B47-80F4-A083E7F04C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67057" y="2917825"/>
            <a:ext cx="1978025" cy="630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/>
              <a:t>Logotyp här</a:t>
            </a:r>
          </a:p>
        </p:txBody>
      </p:sp>
      <p:sp>
        <p:nvSpPr>
          <p:cNvPr id="20" name="Platshållare för text 18">
            <a:extLst>
              <a:ext uri="{FF2B5EF4-FFF2-40B4-BE49-F238E27FC236}">
                <a16:creationId xmlns:a16="http://schemas.microsoft.com/office/drawing/2014/main" id="{4E27F9F0-0B32-2F44-8C29-C2301511BF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79078" y="4442753"/>
            <a:ext cx="2111142" cy="8259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1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23" name="Platshållare för text 2">
            <a:extLst>
              <a:ext uri="{FF2B5EF4-FFF2-40B4-BE49-F238E27FC236}">
                <a16:creationId xmlns:a16="http://schemas.microsoft.com/office/drawing/2014/main" id="{6E04BD38-67B0-BB4C-809E-35143784A7E9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994175" y="3803761"/>
            <a:ext cx="480948" cy="4639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54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”</a:t>
            </a:r>
          </a:p>
        </p:txBody>
      </p:sp>
      <p:sp>
        <p:nvSpPr>
          <p:cNvPr id="24" name="Platshållare för text 31">
            <a:extLst>
              <a:ext uri="{FF2B5EF4-FFF2-40B4-BE49-F238E27FC236}">
                <a16:creationId xmlns:a16="http://schemas.microsoft.com/office/drawing/2014/main" id="{409FCA38-EEA0-D04B-BC86-6B79523807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99473" y="5432449"/>
            <a:ext cx="2111142" cy="261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Efternamn, Företag</a:t>
            </a:r>
          </a:p>
        </p:txBody>
      </p:sp>
      <p:sp>
        <p:nvSpPr>
          <p:cNvPr id="25" name="Platshållare för text 18">
            <a:extLst>
              <a:ext uri="{FF2B5EF4-FFF2-40B4-BE49-F238E27FC236}">
                <a16:creationId xmlns:a16="http://schemas.microsoft.com/office/drawing/2014/main" id="{CAC6741B-020C-8945-BCE3-0CF737DC4C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58450" y="4461394"/>
            <a:ext cx="2111142" cy="8259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1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26" name="Platshållare för text 2">
            <a:extLst>
              <a:ext uri="{FF2B5EF4-FFF2-40B4-BE49-F238E27FC236}">
                <a16:creationId xmlns:a16="http://schemas.microsoft.com/office/drawing/2014/main" id="{B1AED59C-E1DB-4A4E-B11C-A06345D44B57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5673547" y="3822402"/>
            <a:ext cx="480948" cy="4639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54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”</a:t>
            </a:r>
          </a:p>
        </p:txBody>
      </p:sp>
      <p:sp>
        <p:nvSpPr>
          <p:cNvPr id="27" name="Platshållare för text 31">
            <a:extLst>
              <a:ext uri="{FF2B5EF4-FFF2-40B4-BE49-F238E27FC236}">
                <a16:creationId xmlns:a16="http://schemas.microsoft.com/office/drawing/2014/main" id="{10B49E74-06A4-3E4B-B2F2-1BE17FA5B5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78845" y="5451090"/>
            <a:ext cx="2111142" cy="261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Efternamn, Företag</a:t>
            </a:r>
          </a:p>
        </p:txBody>
      </p:sp>
      <p:sp>
        <p:nvSpPr>
          <p:cNvPr id="28" name="Platshållare för text 18">
            <a:extLst>
              <a:ext uri="{FF2B5EF4-FFF2-40B4-BE49-F238E27FC236}">
                <a16:creationId xmlns:a16="http://schemas.microsoft.com/office/drawing/2014/main" id="{672FA9C3-DE6C-7C47-8E10-7F7BA69464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47683" y="4461394"/>
            <a:ext cx="2111142" cy="8259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1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29" name="Platshållare för text 2">
            <a:extLst>
              <a:ext uri="{FF2B5EF4-FFF2-40B4-BE49-F238E27FC236}">
                <a16:creationId xmlns:a16="http://schemas.microsoft.com/office/drawing/2014/main" id="{97B18E2D-8322-AB4A-AF61-67D82B508EA2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362780" y="3822402"/>
            <a:ext cx="480948" cy="4639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54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”</a:t>
            </a:r>
          </a:p>
        </p:txBody>
      </p:sp>
      <p:sp>
        <p:nvSpPr>
          <p:cNvPr id="30" name="Platshållare för text 31">
            <a:extLst>
              <a:ext uri="{FF2B5EF4-FFF2-40B4-BE49-F238E27FC236}">
                <a16:creationId xmlns:a16="http://schemas.microsoft.com/office/drawing/2014/main" id="{F365C25E-F172-BA45-925B-055ECB0523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68078" y="5451090"/>
            <a:ext cx="2111142" cy="261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Efternamn, Företag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69FCA82-0A5E-F04D-83C4-BB2FB86822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7" y="895748"/>
            <a:ext cx="7128769" cy="120519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Vad säger våra </a:t>
            </a:r>
            <a:br>
              <a:rPr lang="sv-SE"/>
            </a:br>
            <a:r>
              <a:rPr lang="sv-SE"/>
              <a:t>medlemmar om oss?</a:t>
            </a:r>
            <a:endParaRPr lang="en-US"/>
          </a:p>
        </p:txBody>
      </p:sp>
      <p:sp>
        <p:nvSpPr>
          <p:cNvPr id="32" name="Platshållare för datum 21">
            <a:extLst>
              <a:ext uri="{FF2B5EF4-FFF2-40B4-BE49-F238E27FC236}">
                <a16:creationId xmlns:a16="http://schemas.microsoft.com/office/drawing/2014/main" id="{5FEA7085-BC08-4F48-996F-1966D4646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5223FF5A-5831-FD4A-8E55-13A8FDDB7D9C}" type="datetime1">
              <a:rPr lang="sv-SE" smtClean="0"/>
              <a:pPr/>
              <a:t>2024-03-11</a:t>
            </a:fld>
            <a:endParaRPr lang="sv-SE"/>
          </a:p>
        </p:txBody>
      </p:sp>
      <p:sp>
        <p:nvSpPr>
          <p:cNvPr id="33" name="Platshållare för bildnummer 23">
            <a:extLst>
              <a:ext uri="{FF2B5EF4-FFF2-40B4-BE49-F238E27FC236}">
                <a16:creationId xmlns:a16="http://schemas.microsoft.com/office/drawing/2014/main" id="{F3B8A9D9-13A7-4E4D-A420-BBDE4729C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5102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 + siffr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D44C37C-83A6-AD46-9F6C-E3773F5E5BF0}"/>
              </a:ext>
            </a:extLst>
          </p:cNvPr>
          <p:cNvSpPr/>
          <p:nvPr userDrawn="1"/>
        </p:nvSpPr>
        <p:spPr>
          <a:xfrm>
            <a:off x="0" y="-1"/>
            <a:ext cx="12192000" cy="38946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8" name="Platshållare för bild 15">
            <a:extLst>
              <a:ext uri="{FF2B5EF4-FFF2-40B4-BE49-F238E27FC236}">
                <a16:creationId xmlns:a16="http://schemas.microsoft.com/office/drawing/2014/main" id="{CCDC5D3A-50A9-6A4F-B292-B653CD4680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5665" y="1140793"/>
            <a:ext cx="3899560" cy="493826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A2C181-A355-7840-90A8-D2CACBD600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275" y="1155054"/>
            <a:ext cx="5915615" cy="131721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rubriken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69DABCA-8DB8-8046-A60E-E1608B21BE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7046" y="2607742"/>
            <a:ext cx="5931844" cy="69425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underrubriken</a:t>
            </a:r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3E17EA-80DF-BB4F-A287-2F45ED7975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7098" y="4605334"/>
            <a:ext cx="720595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49</a:t>
            </a:r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B967BD86-1275-4740-9EA8-0A21591289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5168990"/>
            <a:ext cx="1833979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MEDLEMS-ORGANISATIONER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1BBE0068-51D3-924F-8FAE-A0BA625106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53299" y="4608516"/>
            <a:ext cx="1546306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59 000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2B419203-58E1-C34C-8A54-61201256D1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55407" y="5168991"/>
            <a:ext cx="1544197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MEDLEMS-FÖRETAG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57E70C0B-5DF5-7D45-9127-55EDAF2C6C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9165" y="4608516"/>
            <a:ext cx="1431796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89%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89B6637B-54A2-0048-9DB1-8C3F974EA28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21274" y="5168991"/>
            <a:ext cx="1431796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SMÅ FÖRETAG</a:t>
            </a:r>
          </a:p>
        </p:txBody>
      </p:sp>
      <p:sp>
        <p:nvSpPr>
          <p:cNvPr id="22" name="Platshållare för datum 21">
            <a:extLst>
              <a:ext uri="{FF2B5EF4-FFF2-40B4-BE49-F238E27FC236}">
                <a16:creationId xmlns:a16="http://schemas.microsoft.com/office/drawing/2014/main" id="{94FDF6D0-A7C1-1446-9893-E911BBCA4EB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04FDA475-DC30-F040-884B-FFD7A24EAE8F}" type="datetime1">
              <a:rPr lang="sv-SE" smtClean="0"/>
              <a:pPr/>
              <a:t>2024-03-11</a:t>
            </a:fld>
            <a:endParaRPr lang="sv-SE"/>
          </a:p>
        </p:txBody>
      </p:sp>
      <p:sp>
        <p:nvSpPr>
          <p:cNvPr id="23" name="Platshållare för bildnummer 23">
            <a:extLst>
              <a:ext uri="{FF2B5EF4-FFF2-40B4-BE49-F238E27FC236}">
                <a16:creationId xmlns:a16="http://schemas.microsoft.com/office/drawing/2014/main" id="{86CD505A-BB74-6B4C-AEAC-6FC9D381D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24" name="Rak 23">
            <a:extLst>
              <a:ext uri="{FF2B5EF4-FFF2-40B4-BE49-F238E27FC236}">
                <a16:creationId xmlns:a16="http://schemas.microsoft.com/office/drawing/2014/main" id="{E9D2C168-66CD-6843-81C9-015DF329D8D1}"/>
              </a:ext>
            </a:extLst>
          </p:cNvPr>
          <p:cNvCxnSpPr/>
          <p:nvPr userDrawn="1"/>
        </p:nvCxnSpPr>
        <p:spPr>
          <a:xfrm>
            <a:off x="333488" y="430305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B9638349-16BA-0D43-9224-7F09B8BB0D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63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+ cita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73A07F6B-CDB6-C549-8EB6-2DDFF962986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99BF01A5-6467-CD41-B052-CBDA3AF369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68686" y="2400220"/>
            <a:ext cx="3016326" cy="36488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F1A2B1F-1A11-9E43-8634-F61602CF15FF}"/>
              </a:ext>
            </a:extLst>
          </p:cNvPr>
          <p:cNvSpPr/>
          <p:nvPr userDrawn="1"/>
        </p:nvSpPr>
        <p:spPr>
          <a:xfrm>
            <a:off x="8287722" y="1346778"/>
            <a:ext cx="3502659" cy="32323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7DA84A93-8050-2D46-8102-20E1EB9E9AC4}"/>
              </a:ext>
            </a:extLst>
          </p:cNvPr>
          <p:cNvSpPr/>
          <p:nvPr userDrawn="1"/>
        </p:nvSpPr>
        <p:spPr>
          <a:xfrm>
            <a:off x="8287725" y="1329848"/>
            <a:ext cx="3502659" cy="3232383"/>
          </a:xfrm>
          <a:prstGeom prst="rect">
            <a:avLst/>
          </a:prstGeom>
          <a:blipFill>
            <a:blip r:embed="rId2" cstate="email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4C4C8AB-B815-EB4B-A47E-373706F4CBD6}"/>
              </a:ext>
            </a:extLst>
          </p:cNvPr>
          <p:cNvSpPr txBox="1">
            <a:spLocks/>
          </p:cNvSpPr>
          <p:nvPr userDrawn="1"/>
        </p:nvSpPr>
        <p:spPr>
          <a:xfrm>
            <a:off x="8499301" y="1312328"/>
            <a:ext cx="989984" cy="155235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sv-SE" sz="9600" b="1" i="0">
                <a:solidFill>
                  <a:schemeClr val="accent1"/>
                </a:solidFill>
                <a:latin typeface="Lab Grotesque Black" pitchFamily="2" charset="0"/>
              </a:rPr>
              <a:t>”</a:t>
            </a:r>
            <a:endParaRPr lang="en-US" sz="9600" b="1" i="0">
              <a:solidFill>
                <a:schemeClr val="accent1"/>
              </a:solidFill>
              <a:latin typeface="Lab Grotesque Black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9505" y="2352367"/>
            <a:ext cx="395447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rubriken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275" y="4385570"/>
            <a:ext cx="3970707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</a:t>
            </a:r>
            <a:endParaRPr lang="en-US"/>
          </a:p>
        </p:txBody>
      </p:sp>
      <p:sp>
        <p:nvSpPr>
          <p:cNvPr id="33" name="Platshållare för text 31">
            <a:extLst>
              <a:ext uri="{FF2B5EF4-FFF2-40B4-BE49-F238E27FC236}">
                <a16:creationId xmlns:a16="http://schemas.microsoft.com/office/drawing/2014/main" id="{15E1F500-43EF-8941-9A72-93F22DB0C7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3521" y="2268532"/>
            <a:ext cx="2810404" cy="12072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Klicka här för att ändra citatet. </a:t>
            </a:r>
          </a:p>
        </p:txBody>
      </p:sp>
      <p:sp>
        <p:nvSpPr>
          <p:cNvPr id="34" name="Platshållare för text 31">
            <a:extLst>
              <a:ext uri="{FF2B5EF4-FFF2-40B4-BE49-F238E27FC236}">
                <a16:creationId xmlns:a16="http://schemas.microsoft.com/office/drawing/2014/main" id="{A9413840-0B1B-A44F-9D0C-35BAF035DF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99301" y="3875730"/>
            <a:ext cx="2824624" cy="2967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 i="0">
                <a:solidFill>
                  <a:schemeClr val="bg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Efternamn, Företag</a:t>
            </a:r>
          </a:p>
        </p:txBody>
      </p:sp>
      <p:sp>
        <p:nvSpPr>
          <p:cNvPr id="17" name="Platshållare för datum 21">
            <a:extLst>
              <a:ext uri="{FF2B5EF4-FFF2-40B4-BE49-F238E27FC236}">
                <a16:creationId xmlns:a16="http://schemas.microsoft.com/office/drawing/2014/main" id="{0A5286EE-9259-DF48-8635-81E0E23F8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4A9B594-300B-314F-B67E-DE4C3E96DC36}" type="datetime1">
              <a:rPr lang="sv-SE" smtClean="0"/>
              <a:pPr/>
              <a:t>2024-03-11</a:t>
            </a:fld>
            <a:endParaRPr lang="sv-SE"/>
          </a:p>
        </p:txBody>
      </p:sp>
      <p:sp>
        <p:nvSpPr>
          <p:cNvPr id="18" name="Platshållare för bildnummer 23">
            <a:extLst>
              <a:ext uri="{FF2B5EF4-FFF2-40B4-BE49-F238E27FC236}">
                <a16:creationId xmlns:a16="http://schemas.microsoft.com/office/drawing/2014/main" id="{AC980DD4-3006-0549-BBAB-ECC65413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127DBD10-A3DE-5C44-B6F4-727A6290941D}"/>
              </a:ext>
            </a:extLst>
          </p:cNvPr>
          <p:cNvCxnSpPr>
            <a:cxnSpLocks/>
          </p:cNvCxnSpPr>
          <p:nvPr userDrawn="1"/>
        </p:nvCxnSpPr>
        <p:spPr>
          <a:xfrm>
            <a:off x="8069056" y="438382"/>
            <a:ext cx="3721326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120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bild 15">
            <a:extLst>
              <a:ext uri="{FF2B5EF4-FFF2-40B4-BE49-F238E27FC236}">
                <a16:creationId xmlns:a16="http://schemas.microsoft.com/office/drawing/2014/main" id="{1888C117-362F-9A4C-A248-E9513A2E2F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47320" y="1729264"/>
            <a:ext cx="3568156" cy="437409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511B3E4-9F0C-604E-9123-6E2FADA12469}"/>
              </a:ext>
            </a:extLst>
          </p:cNvPr>
          <p:cNvSpPr/>
          <p:nvPr userDrawn="1"/>
        </p:nvSpPr>
        <p:spPr>
          <a:xfrm>
            <a:off x="5318186" y="1165710"/>
            <a:ext cx="4124575" cy="38063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4727FF6C-B1E7-ED47-9DA1-6255823127B9}"/>
              </a:ext>
            </a:extLst>
          </p:cNvPr>
          <p:cNvSpPr/>
          <p:nvPr userDrawn="1"/>
        </p:nvSpPr>
        <p:spPr>
          <a:xfrm>
            <a:off x="5318189" y="1148780"/>
            <a:ext cx="4124575" cy="3806310"/>
          </a:xfrm>
          <a:prstGeom prst="rect">
            <a:avLst/>
          </a:prstGeom>
          <a:blipFill>
            <a:blip r:embed="rId2" cstate="email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8C07BFA-B6F0-1846-B9B9-2251AFCAE2FE}"/>
              </a:ext>
            </a:extLst>
          </p:cNvPr>
          <p:cNvSpPr txBox="1">
            <a:spLocks/>
          </p:cNvSpPr>
          <p:nvPr userDrawn="1"/>
        </p:nvSpPr>
        <p:spPr>
          <a:xfrm>
            <a:off x="5683673" y="1248954"/>
            <a:ext cx="1165761" cy="182798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sv-SE" sz="9600" b="1" i="0">
                <a:solidFill>
                  <a:schemeClr val="accent1"/>
                </a:solidFill>
                <a:latin typeface="Lab Grotesque Black" pitchFamily="2" charset="0"/>
              </a:rPr>
              <a:t>”</a:t>
            </a:r>
            <a:endParaRPr lang="en-US" sz="9600" b="1" i="0">
              <a:solidFill>
                <a:schemeClr val="accent1"/>
              </a:solidFill>
              <a:latin typeface="Lab Grotesque Black" pitchFamily="2" charset="0"/>
            </a:endParaRPr>
          </a:p>
        </p:txBody>
      </p:sp>
      <p:sp>
        <p:nvSpPr>
          <p:cNvPr id="24" name="Platshållare för text 31">
            <a:extLst>
              <a:ext uri="{FF2B5EF4-FFF2-40B4-BE49-F238E27FC236}">
                <a16:creationId xmlns:a16="http://schemas.microsoft.com/office/drawing/2014/main" id="{CB465811-D4FE-FD4C-A31D-E6B83635E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97893" y="2468949"/>
            <a:ext cx="3309405" cy="10405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Klicka här för att ändra. Här ryms det ett längre citat.</a:t>
            </a:r>
          </a:p>
        </p:txBody>
      </p:sp>
      <p:sp>
        <p:nvSpPr>
          <p:cNvPr id="25" name="Platshållare för text 31">
            <a:extLst>
              <a:ext uri="{FF2B5EF4-FFF2-40B4-BE49-F238E27FC236}">
                <a16:creationId xmlns:a16="http://schemas.microsoft.com/office/drawing/2014/main" id="{9BE704DD-C6F0-5640-BA12-F83A25D63A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81147" y="3607982"/>
            <a:ext cx="3326151" cy="34945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 i="0">
                <a:solidFill>
                  <a:schemeClr val="bg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Efternamn, Företag</a:t>
            </a:r>
          </a:p>
        </p:txBody>
      </p:sp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4584E8C0-8583-8A41-90FD-D632D1785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AADEEEB-66F6-114A-99BA-97F310B670CB}" type="datetime1">
              <a:rPr lang="sv-SE" smtClean="0"/>
              <a:pPr/>
              <a:t>2024-03-11</a:t>
            </a:fld>
            <a:endParaRPr lang="sv-SE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F7BDBFB0-4922-3B4E-908E-400DED623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0199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extpuff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03FB473-B84C-3340-9CC3-FA42AC471C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10929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Här kan en kortare rubrik skrivas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2B5159E-CC67-BF43-998F-CDD5B51649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7062" y="2605242"/>
            <a:ext cx="4222678" cy="3350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00" b="1" i="0"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  <a:endParaRPr lang="en-US"/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43AB2B65-1D65-194A-A7A2-F2747CE9EF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917" y="2956700"/>
            <a:ext cx="4222284" cy="1104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26" name="Platshållare för text 18">
            <a:extLst>
              <a:ext uri="{FF2B5EF4-FFF2-40B4-BE49-F238E27FC236}">
                <a16:creationId xmlns:a16="http://schemas.microsoft.com/office/drawing/2014/main" id="{88B0ED07-B9FC-244F-A30B-78F8F1889A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7" y="4709232"/>
            <a:ext cx="4222284" cy="16822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A87ADC04-BEBE-7342-A8AD-83D58F4FA7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7" y="4354687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29" name="Platshållare för text 18">
            <a:extLst>
              <a:ext uri="{FF2B5EF4-FFF2-40B4-BE49-F238E27FC236}">
                <a16:creationId xmlns:a16="http://schemas.microsoft.com/office/drawing/2014/main" id="{23C78556-9185-554A-B794-41DFA98AED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87" y="2956700"/>
            <a:ext cx="4222284" cy="10768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30" name="Platshållare för text 22">
            <a:extLst>
              <a:ext uri="{FF2B5EF4-FFF2-40B4-BE49-F238E27FC236}">
                <a16:creationId xmlns:a16="http://schemas.microsoft.com/office/drawing/2014/main" id="{504EBFB6-AC1B-AC41-8613-EEB0776B17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87" y="2602155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16" name="Platshållare för text 18">
            <a:extLst>
              <a:ext uri="{FF2B5EF4-FFF2-40B4-BE49-F238E27FC236}">
                <a16:creationId xmlns:a16="http://schemas.microsoft.com/office/drawing/2014/main" id="{1ECBA566-09FF-0A48-BF49-6B1C720340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4695320"/>
            <a:ext cx="4222284" cy="17044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7" name="Platshållare för text 22">
            <a:extLst>
              <a:ext uri="{FF2B5EF4-FFF2-40B4-BE49-F238E27FC236}">
                <a16:creationId xmlns:a16="http://schemas.microsoft.com/office/drawing/2014/main" id="{D04BA95C-9E1F-D14A-B49C-7476AB35BD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4340776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24" name="Platshållare för datum 21">
            <a:extLst>
              <a:ext uri="{FF2B5EF4-FFF2-40B4-BE49-F238E27FC236}">
                <a16:creationId xmlns:a16="http://schemas.microsoft.com/office/drawing/2014/main" id="{CC1B2E45-335D-CF4C-891D-2D49F94F56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1ECAE2F-E109-164D-9B1D-821DAB5C2396}" type="datetime1">
              <a:rPr lang="sv-SE" smtClean="0"/>
              <a:pPr/>
              <a:t>2024-03-11</a:t>
            </a:fld>
            <a:endParaRPr lang="sv-SE"/>
          </a:p>
        </p:txBody>
      </p:sp>
      <p:sp>
        <p:nvSpPr>
          <p:cNvPr id="25" name="Platshållare för bildnummer 23">
            <a:extLst>
              <a:ext uri="{FF2B5EF4-FFF2-40B4-BE49-F238E27FC236}">
                <a16:creationId xmlns:a16="http://schemas.microsoft.com/office/drawing/2014/main" id="{1FBA5858-A82C-C344-B1FE-2ADDD05D3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1788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E4FE12-068A-16E1-61D9-ED586B274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2AF8-CF07-F84C-9A4A-79F6D3437CF6}" type="datetime1">
              <a:rPr lang="sv-SE" smtClean="0"/>
              <a:pPr/>
              <a:t>2024-03-11</a:t>
            </a:fld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F9632-F84F-87D9-2BEE-7D8B19D64B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15">
            <a:extLst>
              <a:ext uri="{FF2B5EF4-FFF2-40B4-BE49-F238E27FC236}">
                <a16:creationId xmlns:a16="http://schemas.microsoft.com/office/drawing/2014/main" id="{E07C7618-1614-037F-2026-C768769550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43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extpuff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D5DB8E54-1B21-364E-974C-327227AC2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37F39F63-45FD-4748-84FB-96C7E2C3282B}" type="datetime1">
              <a:rPr lang="sv-SE" smtClean="0"/>
              <a:pPr/>
              <a:t>2024-03-11</a:t>
            </a:fld>
            <a:endParaRPr lang="sv-SE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D8219D8A-07AF-9249-962D-C65A48156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056585-D5C9-9C47-ABC3-F8ECB29C2A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10929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Här kan en kortare rubrik skrivas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FC81400-EEF6-AA4C-9CB4-F7185F5E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7062" y="2605242"/>
            <a:ext cx="4222678" cy="3350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00" b="1" i="0"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  <a:endParaRPr lang="en-US"/>
          </a:p>
        </p:txBody>
      </p:sp>
      <p:sp>
        <p:nvSpPr>
          <p:cNvPr id="13" name="Platshållare för text 18">
            <a:extLst>
              <a:ext uri="{FF2B5EF4-FFF2-40B4-BE49-F238E27FC236}">
                <a16:creationId xmlns:a16="http://schemas.microsoft.com/office/drawing/2014/main" id="{2C2DC97D-12A3-524B-809D-A0F42805B8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917" y="2956700"/>
            <a:ext cx="4222284" cy="1104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4" name="Platshållare för text 18">
            <a:extLst>
              <a:ext uri="{FF2B5EF4-FFF2-40B4-BE49-F238E27FC236}">
                <a16:creationId xmlns:a16="http://schemas.microsoft.com/office/drawing/2014/main" id="{3687F842-911F-6744-B7BD-213713F0D6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7" y="4709232"/>
            <a:ext cx="4222284" cy="16822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15" name="Platshållare för text 22">
            <a:extLst>
              <a:ext uri="{FF2B5EF4-FFF2-40B4-BE49-F238E27FC236}">
                <a16:creationId xmlns:a16="http://schemas.microsoft.com/office/drawing/2014/main" id="{180D873C-4899-7B4C-BABB-6914AE0EE5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7" y="4354687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6743817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paraply&#10;&#10;Automatiskt genererad beskrivning">
            <a:extLst>
              <a:ext uri="{FF2B5EF4-FFF2-40B4-BE49-F238E27FC236}">
                <a16:creationId xmlns:a16="http://schemas.microsoft.com/office/drawing/2014/main" id="{91B3CA28-5094-4B46-B154-DA4C9388F3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205" y="0"/>
            <a:ext cx="12231205" cy="6865749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0EDB442F-88D5-1A43-B099-A6A3582785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4511458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  <a:br>
              <a:rPr lang="sv-SE"/>
            </a:br>
            <a:r>
              <a:rPr lang="sv-SE"/>
              <a:t>ändra rubrikformatet</a:t>
            </a:r>
          </a:p>
        </p:txBody>
      </p:sp>
      <p:pic>
        <p:nvPicPr>
          <p:cNvPr id="3" name="Graphic 33">
            <a:extLst>
              <a:ext uri="{FF2B5EF4-FFF2-40B4-BE49-F238E27FC236}">
                <a16:creationId xmlns:a16="http://schemas.microsoft.com/office/drawing/2014/main" id="{CFE4A4AF-CAD4-5122-874E-428BDE33FEF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76580" y="6294159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45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Rubrik, bild, punktlis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55771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Lab Grotesque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BEDE53-2BE0-1343-AEB9-7B19EF610D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3" y="1569404"/>
            <a:ext cx="452650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rubriken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1F52723-F08F-444D-8717-2AF8DEC7B5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3" y="3602607"/>
            <a:ext cx="4545084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tx2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underrubriken</a:t>
            </a:r>
            <a:endParaRPr lang="en-US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201D0D5-E087-524E-AFE0-0B1DD02B510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9861" y="1139943"/>
            <a:ext cx="3037568" cy="441057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Bild</a:t>
            </a:r>
          </a:p>
        </p:txBody>
      </p:sp>
      <p:sp>
        <p:nvSpPr>
          <p:cNvPr id="16" name="Platshållare för text 18">
            <a:extLst>
              <a:ext uri="{FF2B5EF4-FFF2-40B4-BE49-F238E27FC236}">
                <a16:creationId xmlns:a16="http://schemas.microsoft.com/office/drawing/2014/main" id="{EBB6B528-0E28-094D-B2D7-0BF3991D8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41519" y="1569404"/>
            <a:ext cx="2548862" cy="11433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Kort punktlista</a:t>
            </a:r>
          </a:p>
          <a:p>
            <a:pPr lvl="0"/>
            <a:r>
              <a:rPr lang="sv-SE"/>
              <a:t>Skriv här </a:t>
            </a:r>
          </a:p>
          <a:p>
            <a:pPr lvl="0"/>
            <a:r>
              <a:rPr lang="sv-SE"/>
              <a:t>Skriv här</a:t>
            </a:r>
          </a:p>
        </p:txBody>
      </p:sp>
      <p:sp>
        <p:nvSpPr>
          <p:cNvPr id="17" name="Platshållare för text 22">
            <a:extLst>
              <a:ext uri="{FF2B5EF4-FFF2-40B4-BE49-F238E27FC236}">
                <a16:creationId xmlns:a16="http://schemas.microsoft.com/office/drawing/2014/main" id="{BDA9BD08-DED2-E04D-8A2C-291F5F56F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41519" y="1139942"/>
            <a:ext cx="2548862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377577CE-9203-5845-B073-6EFB04F019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41519" y="3032446"/>
            <a:ext cx="2548862" cy="114331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Kort punktlista</a:t>
            </a:r>
          </a:p>
          <a:p>
            <a:pPr lvl="0"/>
            <a:r>
              <a:rPr lang="sv-SE"/>
              <a:t>Skriv här </a:t>
            </a:r>
          </a:p>
          <a:p>
            <a:pPr lvl="0"/>
            <a:r>
              <a:rPr lang="sv-SE"/>
              <a:t>Skriv här</a:t>
            </a:r>
          </a:p>
        </p:txBody>
      </p:sp>
      <p:sp>
        <p:nvSpPr>
          <p:cNvPr id="20" name="Platshållare för text 18">
            <a:extLst>
              <a:ext uri="{FF2B5EF4-FFF2-40B4-BE49-F238E27FC236}">
                <a16:creationId xmlns:a16="http://schemas.microsoft.com/office/drawing/2014/main" id="{96206EB4-BD9C-D943-B4CB-D6E9AD1C6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41519" y="4489583"/>
            <a:ext cx="2548862" cy="114331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Kort punktlista</a:t>
            </a:r>
          </a:p>
          <a:p>
            <a:pPr lvl="0"/>
            <a:r>
              <a:rPr lang="sv-SE"/>
              <a:t>Skriv här </a:t>
            </a:r>
          </a:p>
          <a:p>
            <a:pPr lvl="0"/>
            <a:r>
              <a:rPr lang="sv-SE"/>
              <a:t>Skriv här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09238D11-D0E9-A14A-9A05-B0B142621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27A1163-F9B0-A647-8974-594D1EF77CF4}" type="datetime1">
              <a:rPr lang="sv-SE" smtClean="0"/>
              <a:pPr/>
              <a:t>2024-03-11</a:t>
            </a:fld>
            <a:endParaRPr lang="sv-SE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FCC69A9A-0522-954D-9497-0C602514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0202CDFF-075B-B74D-86FB-6C9D2E8F4E62}"/>
              </a:ext>
            </a:extLst>
          </p:cNvPr>
          <p:cNvCxnSpPr>
            <a:cxnSpLocks/>
          </p:cNvCxnSpPr>
          <p:nvPr userDrawn="1"/>
        </p:nvCxnSpPr>
        <p:spPr>
          <a:xfrm>
            <a:off x="7504386" y="438382"/>
            <a:ext cx="4285996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180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Rubrik, bild, punktlis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>
            <a:extLst>
              <a:ext uri="{FF2B5EF4-FFF2-40B4-BE49-F238E27FC236}">
                <a16:creationId xmlns:a16="http://schemas.microsoft.com/office/drawing/2014/main" id="{2A26B246-296B-7042-9AE8-46F2FEFC927B}"/>
              </a:ext>
            </a:extLst>
          </p:cNvPr>
          <p:cNvSpPr/>
          <p:nvPr userDrawn="1"/>
        </p:nvSpPr>
        <p:spPr>
          <a:xfrm>
            <a:off x="0" y="0"/>
            <a:ext cx="2116899" cy="5636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62A93326-98DA-A841-A51A-EBA9D2132DC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3FE9AD7E-0FE1-CE41-BAA1-98BA714F14CE}" type="datetime1">
              <a:rPr lang="sv-SE" smtClean="0"/>
              <a:pPr/>
              <a:t>2024-03-11</a:t>
            </a:fld>
            <a:endParaRPr lang="sv-SE"/>
          </a:p>
        </p:txBody>
      </p:sp>
      <p:sp>
        <p:nvSpPr>
          <p:cNvPr id="21" name="Platshållare för bildnummer 23">
            <a:extLst>
              <a:ext uri="{FF2B5EF4-FFF2-40B4-BE49-F238E27FC236}">
                <a16:creationId xmlns:a16="http://schemas.microsoft.com/office/drawing/2014/main" id="{8F772B3B-1A02-324E-ABDF-D358C0C5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26" name="Rak 25">
            <a:extLst>
              <a:ext uri="{FF2B5EF4-FFF2-40B4-BE49-F238E27FC236}">
                <a16:creationId xmlns:a16="http://schemas.microsoft.com/office/drawing/2014/main" id="{50D6A072-391C-9148-AA12-4775E9A8DBD1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ktangel 12">
            <a:extLst>
              <a:ext uri="{FF2B5EF4-FFF2-40B4-BE49-F238E27FC236}">
                <a16:creationId xmlns:a16="http://schemas.microsoft.com/office/drawing/2014/main" id="{F3C3C9E5-1038-DB42-9387-184D20DACE0A}"/>
              </a:ext>
            </a:extLst>
          </p:cNvPr>
          <p:cNvSpPr/>
          <p:nvPr userDrawn="1"/>
        </p:nvSpPr>
        <p:spPr>
          <a:xfrm>
            <a:off x="5368297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solidFill>
                <a:schemeClr val="accent1"/>
              </a:solidFill>
              <a:latin typeface="Lab Grotesque" pitchFamily="2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9567DEF9-4AC3-4349-AC70-34A9D73C15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3" y="1569404"/>
            <a:ext cx="452650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rubriken</a:t>
            </a:r>
            <a:endParaRPr lang="en-US"/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8AB4C214-D200-2D49-A78E-EF7F4C453C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3" y="3602607"/>
            <a:ext cx="4545084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underrubriken</a:t>
            </a:r>
            <a:endParaRPr lang="en-US"/>
          </a:p>
        </p:txBody>
      </p:sp>
      <p:sp>
        <p:nvSpPr>
          <p:cNvPr id="36" name="Platshållare för bild 2">
            <a:extLst>
              <a:ext uri="{FF2B5EF4-FFF2-40B4-BE49-F238E27FC236}">
                <a16:creationId xmlns:a16="http://schemas.microsoft.com/office/drawing/2014/main" id="{4053C34B-16A2-834C-8E12-01079429DB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9861" y="1139943"/>
            <a:ext cx="3037568" cy="441057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Bild</a:t>
            </a:r>
          </a:p>
        </p:txBody>
      </p:sp>
      <p:sp>
        <p:nvSpPr>
          <p:cNvPr id="37" name="Platshållare för text 18">
            <a:extLst>
              <a:ext uri="{FF2B5EF4-FFF2-40B4-BE49-F238E27FC236}">
                <a16:creationId xmlns:a16="http://schemas.microsoft.com/office/drawing/2014/main" id="{C4B8518E-02B0-5440-911A-A4B58D0A81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41519" y="1569404"/>
            <a:ext cx="2548862" cy="11433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Kort punktlista</a:t>
            </a:r>
          </a:p>
          <a:p>
            <a:pPr lvl="0"/>
            <a:r>
              <a:rPr lang="sv-SE"/>
              <a:t>Skriv här </a:t>
            </a:r>
          </a:p>
          <a:p>
            <a:pPr lvl="0"/>
            <a:r>
              <a:rPr lang="sv-SE"/>
              <a:t>Skriv här</a:t>
            </a:r>
          </a:p>
        </p:txBody>
      </p:sp>
      <p:sp>
        <p:nvSpPr>
          <p:cNvPr id="38" name="Platshållare för text 22">
            <a:extLst>
              <a:ext uri="{FF2B5EF4-FFF2-40B4-BE49-F238E27FC236}">
                <a16:creationId xmlns:a16="http://schemas.microsoft.com/office/drawing/2014/main" id="{AE47C080-0640-704E-917C-0A1E0D8CE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41519" y="1139942"/>
            <a:ext cx="2548862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39" name="Platshållare för text 18">
            <a:extLst>
              <a:ext uri="{FF2B5EF4-FFF2-40B4-BE49-F238E27FC236}">
                <a16:creationId xmlns:a16="http://schemas.microsoft.com/office/drawing/2014/main" id="{C900CB08-7AB1-C84B-92A5-09042B68F6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41519" y="3032446"/>
            <a:ext cx="2548862" cy="114331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Kort punktlista</a:t>
            </a:r>
          </a:p>
          <a:p>
            <a:pPr lvl="0"/>
            <a:r>
              <a:rPr lang="sv-SE"/>
              <a:t>Skriv här </a:t>
            </a:r>
          </a:p>
          <a:p>
            <a:pPr lvl="0"/>
            <a:r>
              <a:rPr lang="sv-SE"/>
              <a:t>Skriv här</a:t>
            </a:r>
          </a:p>
        </p:txBody>
      </p:sp>
      <p:sp>
        <p:nvSpPr>
          <p:cNvPr id="40" name="Platshållare för text 18">
            <a:extLst>
              <a:ext uri="{FF2B5EF4-FFF2-40B4-BE49-F238E27FC236}">
                <a16:creationId xmlns:a16="http://schemas.microsoft.com/office/drawing/2014/main" id="{77827197-4780-DF41-A496-38B7968C59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41519" y="4489583"/>
            <a:ext cx="2548862" cy="114331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Kort punktlista</a:t>
            </a:r>
          </a:p>
          <a:p>
            <a:pPr lvl="0"/>
            <a:r>
              <a:rPr lang="sv-SE"/>
              <a:t>Skriv här </a:t>
            </a:r>
          </a:p>
          <a:p>
            <a:pPr lvl="0"/>
            <a:r>
              <a:rPr lang="sv-SE"/>
              <a:t>Skriv här</a:t>
            </a:r>
          </a:p>
        </p:txBody>
      </p:sp>
      <p:cxnSp>
        <p:nvCxnSpPr>
          <p:cNvPr id="43" name="Rak 42">
            <a:extLst>
              <a:ext uri="{FF2B5EF4-FFF2-40B4-BE49-F238E27FC236}">
                <a16:creationId xmlns:a16="http://schemas.microsoft.com/office/drawing/2014/main" id="{D0C323BB-4310-9C46-A812-8A43653516DB}"/>
              </a:ext>
            </a:extLst>
          </p:cNvPr>
          <p:cNvCxnSpPr>
            <a:cxnSpLocks/>
          </p:cNvCxnSpPr>
          <p:nvPr userDrawn="1"/>
        </p:nvCxnSpPr>
        <p:spPr>
          <a:xfrm>
            <a:off x="7578247" y="438382"/>
            <a:ext cx="42219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3A8B648E-51EE-6B4F-BEF8-263E7030D3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04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Rubrik, bild, punktli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AB5D815-792C-0F41-8BB3-F7C851BB0433}"/>
              </a:ext>
            </a:extLst>
          </p:cNvPr>
          <p:cNvSpPr/>
          <p:nvPr userDrawn="1"/>
        </p:nvSpPr>
        <p:spPr>
          <a:xfrm>
            <a:off x="0" y="0"/>
            <a:ext cx="2116899" cy="5636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62A93326-98DA-A841-A51A-EBA9D2132DC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3FE9AD7E-0FE1-CE41-BAA1-98BA714F14CE}" type="datetime1">
              <a:rPr lang="sv-SE" smtClean="0"/>
              <a:pPr/>
              <a:t>2024-03-11</a:t>
            </a:fld>
            <a:endParaRPr lang="sv-SE"/>
          </a:p>
        </p:txBody>
      </p:sp>
      <p:sp>
        <p:nvSpPr>
          <p:cNvPr id="21" name="Platshållare för bildnummer 23">
            <a:extLst>
              <a:ext uri="{FF2B5EF4-FFF2-40B4-BE49-F238E27FC236}">
                <a16:creationId xmlns:a16="http://schemas.microsoft.com/office/drawing/2014/main" id="{8F772B3B-1A02-324E-ABDF-D358C0C5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3" name="Rektangel 12">
            <a:extLst>
              <a:ext uri="{FF2B5EF4-FFF2-40B4-BE49-F238E27FC236}">
                <a16:creationId xmlns:a16="http://schemas.microsoft.com/office/drawing/2014/main" id="{F3C3C9E5-1038-DB42-9387-184D20DACE0A}"/>
              </a:ext>
            </a:extLst>
          </p:cNvPr>
          <p:cNvSpPr/>
          <p:nvPr userDrawn="1"/>
        </p:nvSpPr>
        <p:spPr>
          <a:xfrm>
            <a:off x="5368297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solidFill>
                <a:schemeClr val="accent1"/>
              </a:solidFill>
              <a:latin typeface="Lab Grotesque" pitchFamily="2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9567DEF9-4AC3-4349-AC70-34A9D73C15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3" y="1569404"/>
            <a:ext cx="452650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rubriken</a:t>
            </a:r>
            <a:endParaRPr lang="en-US"/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8AB4C214-D200-2D49-A78E-EF7F4C453C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3" y="3602607"/>
            <a:ext cx="4545084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underrubriken</a:t>
            </a:r>
            <a:endParaRPr lang="en-US"/>
          </a:p>
        </p:txBody>
      </p:sp>
      <p:sp>
        <p:nvSpPr>
          <p:cNvPr id="37" name="Platshållare för text 18">
            <a:extLst>
              <a:ext uri="{FF2B5EF4-FFF2-40B4-BE49-F238E27FC236}">
                <a16:creationId xmlns:a16="http://schemas.microsoft.com/office/drawing/2014/main" id="{C4B8518E-02B0-5440-911A-A4B58D0A81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86255" y="1569404"/>
            <a:ext cx="4004125" cy="11433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Kort punktlista</a:t>
            </a:r>
          </a:p>
          <a:p>
            <a:pPr lvl="0"/>
            <a:r>
              <a:rPr lang="sv-SE"/>
              <a:t>Skriv här </a:t>
            </a:r>
          </a:p>
          <a:p>
            <a:pPr lvl="0"/>
            <a:r>
              <a:rPr lang="sv-SE"/>
              <a:t>Skriv här</a:t>
            </a:r>
          </a:p>
        </p:txBody>
      </p:sp>
      <p:sp>
        <p:nvSpPr>
          <p:cNvPr id="38" name="Platshållare för text 22">
            <a:extLst>
              <a:ext uri="{FF2B5EF4-FFF2-40B4-BE49-F238E27FC236}">
                <a16:creationId xmlns:a16="http://schemas.microsoft.com/office/drawing/2014/main" id="{AE47C080-0640-704E-917C-0A1E0D8CE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6255" y="1139942"/>
            <a:ext cx="4004125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39" name="Platshållare för text 18">
            <a:extLst>
              <a:ext uri="{FF2B5EF4-FFF2-40B4-BE49-F238E27FC236}">
                <a16:creationId xmlns:a16="http://schemas.microsoft.com/office/drawing/2014/main" id="{C900CB08-7AB1-C84B-92A5-09042B68F6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86255" y="3032446"/>
            <a:ext cx="4004125" cy="114331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Kort punktlista</a:t>
            </a:r>
          </a:p>
          <a:p>
            <a:pPr lvl="0"/>
            <a:r>
              <a:rPr lang="sv-SE"/>
              <a:t>Skriv här </a:t>
            </a:r>
          </a:p>
          <a:p>
            <a:pPr lvl="0"/>
            <a:r>
              <a:rPr lang="sv-SE"/>
              <a:t>Skriv här</a:t>
            </a:r>
          </a:p>
        </p:txBody>
      </p:sp>
      <p:sp>
        <p:nvSpPr>
          <p:cNvPr id="40" name="Platshållare för text 18">
            <a:extLst>
              <a:ext uri="{FF2B5EF4-FFF2-40B4-BE49-F238E27FC236}">
                <a16:creationId xmlns:a16="http://schemas.microsoft.com/office/drawing/2014/main" id="{77827197-4780-DF41-A496-38B7968C59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86255" y="4489583"/>
            <a:ext cx="4004125" cy="114331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Kort punktlista</a:t>
            </a:r>
          </a:p>
          <a:p>
            <a:pPr lvl="0"/>
            <a:r>
              <a:rPr lang="sv-SE"/>
              <a:t>Skriv här </a:t>
            </a:r>
          </a:p>
          <a:p>
            <a:pPr lvl="0"/>
            <a:r>
              <a:rPr lang="sv-SE"/>
              <a:t>Skriv här</a:t>
            </a:r>
          </a:p>
        </p:txBody>
      </p:sp>
      <p:cxnSp>
        <p:nvCxnSpPr>
          <p:cNvPr id="26" name="Rak 25">
            <a:extLst>
              <a:ext uri="{FF2B5EF4-FFF2-40B4-BE49-F238E27FC236}">
                <a16:creationId xmlns:a16="http://schemas.microsoft.com/office/drawing/2014/main" id="{50D6A072-391C-9148-AA12-4775E9A8DBD1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1F8F18EF-DEF0-634A-A952-ACCB06981F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45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gru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ktangel 41">
            <a:extLst>
              <a:ext uri="{FF2B5EF4-FFF2-40B4-BE49-F238E27FC236}">
                <a16:creationId xmlns:a16="http://schemas.microsoft.com/office/drawing/2014/main" id="{843643E0-F22D-6E46-B565-85CBE7B6D714}"/>
              </a:ext>
            </a:extLst>
          </p:cNvPr>
          <p:cNvSpPr/>
          <p:nvPr userDrawn="1"/>
        </p:nvSpPr>
        <p:spPr>
          <a:xfrm>
            <a:off x="6194642" y="0"/>
            <a:ext cx="5997358" cy="6858000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43" name="Platshållare för bild 6">
            <a:extLst>
              <a:ext uri="{FF2B5EF4-FFF2-40B4-BE49-F238E27FC236}">
                <a16:creationId xmlns:a16="http://schemas.microsoft.com/office/drawing/2014/main" id="{4199C96A-BC3A-894F-B41F-872EA8F17A4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79398" y="19126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44" name="Platshållare för bild 6">
            <a:extLst>
              <a:ext uri="{FF2B5EF4-FFF2-40B4-BE49-F238E27FC236}">
                <a16:creationId xmlns:a16="http://schemas.microsoft.com/office/drawing/2014/main" id="{17B42EDD-73D1-AE4B-966F-BD73B459F1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85366" y="19126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45" name="Platshållare för bild 6">
            <a:extLst>
              <a:ext uri="{FF2B5EF4-FFF2-40B4-BE49-F238E27FC236}">
                <a16:creationId xmlns:a16="http://schemas.microsoft.com/office/drawing/2014/main" id="{5E3A32BD-84C6-D147-9801-1FC380ACE2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293939" y="19126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46" name="Platshållare för text 10">
            <a:extLst>
              <a:ext uri="{FF2B5EF4-FFF2-40B4-BE49-F238E27FC236}">
                <a16:creationId xmlns:a16="http://schemas.microsoft.com/office/drawing/2014/main" id="{FA321765-832C-9D4E-81D7-F0BDDFE632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11442" y="31300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</a:t>
            </a:r>
            <a:br>
              <a:rPr lang="sv-SE"/>
            </a:br>
            <a:r>
              <a:rPr lang="sv-SE"/>
              <a:t>Projektledare</a:t>
            </a:r>
          </a:p>
        </p:txBody>
      </p:sp>
      <p:sp>
        <p:nvSpPr>
          <p:cNvPr id="47" name="Platshållare för text 10">
            <a:extLst>
              <a:ext uri="{FF2B5EF4-FFF2-40B4-BE49-F238E27FC236}">
                <a16:creationId xmlns:a16="http://schemas.microsoft.com/office/drawing/2014/main" id="{445D0329-46F5-C142-9D34-DE305C0611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17410" y="31300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</a:t>
            </a:r>
            <a:br>
              <a:rPr lang="sv-SE"/>
            </a:br>
            <a:r>
              <a:rPr lang="sv-SE"/>
              <a:t>Projektledare</a:t>
            </a:r>
          </a:p>
        </p:txBody>
      </p:sp>
      <p:sp>
        <p:nvSpPr>
          <p:cNvPr id="48" name="Platshållare för text 10">
            <a:extLst>
              <a:ext uri="{FF2B5EF4-FFF2-40B4-BE49-F238E27FC236}">
                <a16:creationId xmlns:a16="http://schemas.microsoft.com/office/drawing/2014/main" id="{1E21F13C-C237-BD4E-B689-0F6C07C610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225983" y="31300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</a:t>
            </a:r>
            <a:br>
              <a:rPr lang="sv-SE"/>
            </a:br>
            <a:r>
              <a:rPr lang="sv-SE"/>
              <a:t>Projektledare</a:t>
            </a:r>
          </a:p>
        </p:txBody>
      </p:sp>
      <p:sp>
        <p:nvSpPr>
          <p:cNvPr id="49" name="Platshållare för bild 6">
            <a:extLst>
              <a:ext uri="{FF2B5EF4-FFF2-40B4-BE49-F238E27FC236}">
                <a16:creationId xmlns:a16="http://schemas.microsoft.com/office/drawing/2014/main" id="{F5688C09-5238-EC44-90CB-FA26466B087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9398" y="40462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50" name="Platshållare för bild 6">
            <a:extLst>
              <a:ext uri="{FF2B5EF4-FFF2-40B4-BE49-F238E27FC236}">
                <a16:creationId xmlns:a16="http://schemas.microsoft.com/office/drawing/2014/main" id="{31D05D45-D52C-8C4A-A4F6-E63CBA56531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85366" y="40462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51" name="Platshållare för bild 6">
            <a:extLst>
              <a:ext uri="{FF2B5EF4-FFF2-40B4-BE49-F238E27FC236}">
                <a16:creationId xmlns:a16="http://schemas.microsoft.com/office/drawing/2014/main" id="{02038311-D51C-684F-9171-B937CD446C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293939" y="40462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52" name="Platshållare för text 10">
            <a:extLst>
              <a:ext uri="{FF2B5EF4-FFF2-40B4-BE49-F238E27FC236}">
                <a16:creationId xmlns:a16="http://schemas.microsoft.com/office/drawing/2014/main" id="{0FD337D5-4498-DD4A-BDD2-5C751D2DE4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11442" y="52636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</a:t>
            </a:r>
            <a:br>
              <a:rPr lang="sv-SE"/>
            </a:br>
            <a:r>
              <a:rPr lang="sv-SE"/>
              <a:t>Projektledare</a:t>
            </a:r>
          </a:p>
        </p:txBody>
      </p:sp>
      <p:sp>
        <p:nvSpPr>
          <p:cNvPr id="53" name="Platshållare för text 10">
            <a:extLst>
              <a:ext uri="{FF2B5EF4-FFF2-40B4-BE49-F238E27FC236}">
                <a16:creationId xmlns:a16="http://schemas.microsoft.com/office/drawing/2014/main" id="{3A59C96E-A634-CB48-9F24-BF54DAEF50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17410" y="52636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</a:t>
            </a:r>
            <a:br>
              <a:rPr lang="sv-SE"/>
            </a:br>
            <a:r>
              <a:rPr lang="sv-SE"/>
              <a:t>Projektledare</a:t>
            </a:r>
          </a:p>
        </p:txBody>
      </p:sp>
      <p:sp>
        <p:nvSpPr>
          <p:cNvPr id="54" name="Platshållare för text 10">
            <a:extLst>
              <a:ext uri="{FF2B5EF4-FFF2-40B4-BE49-F238E27FC236}">
                <a16:creationId xmlns:a16="http://schemas.microsoft.com/office/drawing/2014/main" id="{20C72DDE-F2D2-2D4A-8555-B9542A802A6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225983" y="52636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/>
              <a:t>Förnamn Efternamn</a:t>
            </a:r>
            <a:br>
              <a:rPr lang="sv-SE"/>
            </a:br>
            <a:r>
              <a:rPr lang="sv-SE"/>
              <a:t>Projektledare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DAC58017-48D9-804C-B07A-68A06AADCF18}"/>
              </a:ext>
            </a:extLst>
          </p:cNvPr>
          <p:cNvSpPr txBox="1">
            <a:spLocks/>
          </p:cNvSpPr>
          <p:nvPr userDrawn="1"/>
        </p:nvSpPr>
        <p:spPr>
          <a:xfrm>
            <a:off x="6194642" y="820267"/>
            <a:ext cx="5997358" cy="55566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Lab Grotesque Black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sv-SE" sz="2000" b="1" i="0">
                <a:latin typeface="Lab Grotesque Black" pitchFamily="2" charset="0"/>
              </a:rPr>
              <a:t>PROJEKTGRUPP</a:t>
            </a:r>
            <a:endParaRPr lang="en-US" sz="2000" b="1" i="0">
              <a:latin typeface="Lab Grotesque Black" pitchFamily="2" charset="0"/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6153400-2096-4E4C-8653-2BFB85E86D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4161" y="3429000"/>
            <a:ext cx="4764259" cy="1683779"/>
          </a:xfrm>
          <a:prstGeom prst="rect">
            <a:avLst/>
          </a:prstGeom>
        </p:spPr>
        <p:txBody>
          <a:bodyPr anchor="t"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/>
              <a:t>Skriv här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643E52-3B0D-F041-AAB3-D7BEB7F641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5" y="1748967"/>
            <a:ext cx="4776581" cy="13811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Projektgruppens</a:t>
            </a:r>
            <a:br>
              <a:rPr lang="sv-SE"/>
            </a:br>
            <a:r>
              <a:rPr lang="sv-SE"/>
              <a:t>uppdrag och sammansättning: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BD54290-CEC5-3C43-AC9D-60EF6697CA0A}"/>
              </a:ext>
            </a:extLst>
          </p:cNvPr>
          <p:cNvSpPr txBox="1"/>
          <p:nvPr userDrawn="1"/>
        </p:nvSpPr>
        <p:spPr>
          <a:xfrm>
            <a:off x="9135655" y="146858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sv-SE" sz="3600" b="1" i="0">
              <a:latin typeface="Lab Grotesque Black" pitchFamily="2" charset="0"/>
            </a:endParaRPr>
          </a:p>
        </p:txBody>
      </p:sp>
      <p:sp>
        <p:nvSpPr>
          <p:cNvPr id="28" name="Platshållare för datum 21">
            <a:extLst>
              <a:ext uri="{FF2B5EF4-FFF2-40B4-BE49-F238E27FC236}">
                <a16:creationId xmlns:a16="http://schemas.microsoft.com/office/drawing/2014/main" id="{83114287-95CF-EB4E-868F-FF3192DA6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249C834-F37F-6248-8E7B-07349C8473B9}" type="datetime1">
              <a:rPr lang="sv-SE" smtClean="0"/>
              <a:pPr/>
              <a:t>2024-03-11</a:t>
            </a:fld>
            <a:endParaRPr lang="sv-SE"/>
          </a:p>
        </p:txBody>
      </p:sp>
      <p:sp>
        <p:nvSpPr>
          <p:cNvPr id="29" name="Platshållare för bildnummer 23">
            <a:extLst>
              <a:ext uri="{FF2B5EF4-FFF2-40B4-BE49-F238E27FC236}">
                <a16:creationId xmlns:a16="http://schemas.microsoft.com/office/drawing/2014/main" id="{285B95EA-B48C-7A43-A00F-6388FE10B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24" name="Rak 23">
            <a:extLst>
              <a:ext uri="{FF2B5EF4-FFF2-40B4-BE49-F238E27FC236}">
                <a16:creationId xmlns:a16="http://schemas.microsoft.com/office/drawing/2014/main" id="{A64A0616-5C8E-314B-B1B9-82737A545357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970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puff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12">
            <a:extLst>
              <a:ext uri="{FF2B5EF4-FFF2-40B4-BE49-F238E27FC236}">
                <a16:creationId xmlns:a16="http://schemas.microsoft.com/office/drawing/2014/main" id="{447C0918-AA53-1144-8862-D38D059A4E1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6" name="Platshållare för bild 15">
            <a:extLst>
              <a:ext uri="{FF2B5EF4-FFF2-40B4-BE49-F238E27FC236}">
                <a16:creationId xmlns:a16="http://schemas.microsoft.com/office/drawing/2014/main" id="{25A22ABF-3C7B-B340-94C9-3A893D569B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6974" y="2408449"/>
            <a:ext cx="3086478" cy="366191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8" name="Platshållare för bild 15">
            <a:extLst>
              <a:ext uri="{FF2B5EF4-FFF2-40B4-BE49-F238E27FC236}">
                <a16:creationId xmlns:a16="http://schemas.microsoft.com/office/drawing/2014/main" id="{D1E704DE-FF3C-8541-9E99-2699DEC1D9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03903" y="927021"/>
            <a:ext cx="3086478" cy="21754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FB473-B84C-3340-9CC3-FA42AC471C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96038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Här kan en kortare rubrik skrivas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2B5159E-CC67-BF43-998F-CDD5B51649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7062" y="2442315"/>
            <a:ext cx="4222678" cy="3350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00" b="1" i="0"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  <a:endParaRPr lang="en-US"/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43AB2B65-1D65-194A-A7A2-F2747CE9EF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917" y="2793772"/>
            <a:ext cx="4222284" cy="13482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26" name="Platshållare för text 18">
            <a:extLst>
              <a:ext uri="{FF2B5EF4-FFF2-40B4-BE49-F238E27FC236}">
                <a16:creationId xmlns:a16="http://schemas.microsoft.com/office/drawing/2014/main" id="{88B0ED07-B9FC-244F-A30B-78F8F1889A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7" y="5049898"/>
            <a:ext cx="4222284" cy="13697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A87ADC04-BEBE-7342-A8AD-83D58F4FA7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7" y="4443162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22" name="Platshållare för datum 21">
            <a:extLst>
              <a:ext uri="{FF2B5EF4-FFF2-40B4-BE49-F238E27FC236}">
                <a16:creationId xmlns:a16="http://schemas.microsoft.com/office/drawing/2014/main" id="{BBA6B25A-ECAC-1548-8B6F-D4B4F9B809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01569D40-41E3-1A42-B6DE-89B0CEBA0DB6}" type="datetime1">
              <a:rPr lang="sv-SE" smtClean="0"/>
              <a:pPr/>
              <a:t>2024-03-11</a:t>
            </a:fld>
            <a:endParaRPr lang="sv-SE"/>
          </a:p>
        </p:txBody>
      </p:sp>
      <p:sp>
        <p:nvSpPr>
          <p:cNvPr id="24" name="Platshållare för bildnummer 23">
            <a:extLst>
              <a:ext uri="{FF2B5EF4-FFF2-40B4-BE49-F238E27FC236}">
                <a16:creationId xmlns:a16="http://schemas.microsoft.com/office/drawing/2014/main" id="{D1FE9E5D-AAA2-7B45-B774-5E945779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7" name="Rak 16">
            <a:extLst>
              <a:ext uri="{FF2B5EF4-FFF2-40B4-BE49-F238E27FC236}">
                <a16:creationId xmlns:a16="http://schemas.microsoft.com/office/drawing/2014/main" id="{17820710-E85E-DD4A-BE0A-EE2E8E34660C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6638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l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3">
            <a:extLst>
              <a:ext uri="{FF2B5EF4-FFF2-40B4-BE49-F238E27FC236}">
                <a16:creationId xmlns:a16="http://schemas.microsoft.com/office/drawing/2014/main" id="{91847E4E-EFEF-5348-B6F4-5001C7DC26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9250" y="87584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19" name="Platshållare för bild 13">
            <a:extLst>
              <a:ext uri="{FF2B5EF4-FFF2-40B4-BE49-F238E27FC236}">
                <a16:creationId xmlns:a16="http://schemas.microsoft.com/office/drawing/2014/main" id="{AAD030D5-1C3E-8643-9B0B-29F8704582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45379" y="87584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20" name="Platshållare för bild 13">
            <a:extLst>
              <a:ext uri="{FF2B5EF4-FFF2-40B4-BE49-F238E27FC236}">
                <a16:creationId xmlns:a16="http://schemas.microsoft.com/office/drawing/2014/main" id="{3B0D857C-287C-3F4B-BF2F-70E29ADB2B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9250" y="372715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21" name="Platshållare för bild 13">
            <a:extLst>
              <a:ext uri="{FF2B5EF4-FFF2-40B4-BE49-F238E27FC236}">
                <a16:creationId xmlns:a16="http://schemas.microsoft.com/office/drawing/2014/main" id="{E70A5B43-1BFC-D04C-9450-D18063C828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45379" y="372715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4DA1D60-3A84-3847-A83B-689F524A6F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32834" y="1841311"/>
            <a:ext cx="415671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rubriken</a:t>
            </a:r>
            <a:endParaRPr lang="en-US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11121701-9CA7-FC42-9186-19A124C758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5718" y="3874514"/>
            <a:ext cx="4173777" cy="254216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underrubriken</a:t>
            </a:r>
            <a:endParaRPr lang="en-US"/>
          </a:p>
        </p:txBody>
      </p:sp>
      <p:sp>
        <p:nvSpPr>
          <p:cNvPr id="24" name="Platshållare för datum 21">
            <a:extLst>
              <a:ext uri="{FF2B5EF4-FFF2-40B4-BE49-F238E27FC236}">
                <a16:creationId xmlns:a16="http://schemas.microsoft.com/office/drawing/2014/main" id="{9E8FB540-90CF-A04D-970C-9C53103DC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ECC9CB8-12C7-4C4D-9160-5F05B69F77B1}" type="datetime1">
              <a:rPr lang="sv-SE" smtClean="0"/>
              <a:pPr/>
              <a:t>2024-03-11</a:t>
            </a:fld>
            <a:endParaRPr lang="sv-SE"/>
          </a:p>
        </p:txBody>
      </p:sp>
      <p:sp>
        <p:nvSpPr>
          <p:cNvPr id="25" name="Platshållare för bildnummer 23">
            <a:extLst>
              <a:ext uri="{FF2B5EF4-FFF2-40B4-BE49-F238E27FC236}">
                <a16:creationId xmlns:a16="http://schemas.microsoft.com/office/drawing/2014/main" id="{A1A2DFA3-374D-B34E-88AD-F851DD032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4630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15">
            <a:extLst>
              <a:ext uri="{FF2B5EF4-FFF2-40B4-BE49-F238E27FC236}">
                <a16:creationId xmlns:a16="http://schemas.microsoft.com/office/drawing/2014/main" id="{7A94AEDA-8355-1D4F-A84E-C6EB0507B1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8467"/>
            <a:ext cx="12192000" cy="684953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AAD11C-DAC5-F040-BB6F-61022800A4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1" y="1841312"/>
            <a:ext cx="395447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rubriken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B93F747-7128-4C49-96A2-FD74608E64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8817" y="3874515"/>
            <a:ext cx="3970707" cy="166348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80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tshållare för bild 14">
            <a:extLst>
              <a:ext uri="{FF2B5EF4-FFF2-40B4-BE49-F238E27FC236}">
                <a16:creationId xmlns:a16="http://schemas.microsoft.com/office/drawing/2014/main" id="{2DC9E5D3-F0E9-1648-A784-1295005DC8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2025" y="1204913"/>
            <a:ext cx="3697288" cy="23955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25" name="Platshållare för bild 16">
            <a:extLst>
              <a:ext uri="{FF2B5EF4-FFF2-40B4-BE49-F238E27FC236}">
                <a16:creationId xmlns:a16="http://schemas.microsoft.com/office/drawing/2014/main" id="{4CD03E9A-DC69-4446-A773-C1DD5F4E50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52500" y="3749675"/>
            <a:ext cx="3698875" cy="23955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26" name="Platshållare för bild 18">
            <a:extLst>
              <a:ext uri="{FF2B5EF4-FFF2-40B4-BE49-F238E27FC236}">
                <a16:creationId xmlns:a16="http://schemas.microsoft.com/office/drawing/2014/main" id="{CB4982CD-B1B3-9844-A0BD-E83438EACE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18063" y="1204913"/>
            <a:ext cx="2584450" cy="49403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27" name="Platshållare för bild 20">
            <a:extLst>
              <a:ext uri="{FF2B5EF4-FFF2-40B4-BE49-F238E27FC236}">
                <a16:creationId xmlns:a16="http://schemas.microsoft.com/office/drawing/2014/main" id="{A57F60E6-14C3-6040-9CE8-6502E500DC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61263" y="1204913"/>
            <a:ext cx="3668712" cy="23955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r>
              <a:rPr lang="sv-SE"/>
              <a:t>Istället för en bild så kan man lägga ett textblock eller ett citat i en av rutorna</a:t>
            </a:r>
          </a:p>
        </p:txBody>
      </p:sp>
      <p:sp>
        <p:nvSpPr>
          <p:cNvPr id="28" name="Platshållare för bild 22">
            <a:extLst>
              <a:ext uri="{FF2B5EF4-FFF2-40B4-BE49-F238E27FC236}">
                <a16:creationId xmlns:a16="http://schemas.microsoft.com/office/drawing/2014/main" id="{95FDF529-C476-9F40-9103-9499C7EDAE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1263" y="3749675"/>
            <a:ext cx="3678237" cy="23955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F05A5BAC-5876-8745-A7D7-ABCEE49825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6449B397-705C-8644-91DC-4A59CC3B9AAA}" type="datetime1">
              <a:rPr lang="sv-SE" smtClean="0"/>
              <a:pPr/>
              <a:t>2024-03-11</a:t>
            </a:fld>
            <a:endParaRPr lang="sv-SE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4C009CD6-185B-6C4A-B3BA-C4DFF4701C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52399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snedskuren färgplat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61E2AC65-364B-4C4D-A416-C3C9CA1D33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FB0A1862-F830-1A43-A35C-3E58ED225DE8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63266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BD86B4-B6C0-1C41-AE2B-D2E9001981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505" y="1841311"/>
            <a:ext cx="4556696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rubriken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9EC6415-96E4-2A47-ABC9-EEE164D3BE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5" y="3874514"/>
            <a:ext cx="4575396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underrubriken</a:t>
            </a:r>
            <a:endParaRPr lang="en-US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90E2D66F-3BD6-3B4D-B498-110ABBDB152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FAE9B3D2-6248-914A-B753-08FF3BE360DF}" type="datetime1">
              <a:rPr lang="sv-SE" smtClean="0"/>
              <a:pPr/>
              <a:t>2024-03-11</a:t>
            </a:fld>
            <a:endParaRPr lang="sv-SE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549EDFFC-1533-7B49-94F8-880585A3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22" name="Rak 21">
            <a:extLst>
              <a:ext uri="{FF2B5EF4-FFF2-40B4-BE49-F238E27FC236}">
                <a16:creationId xmlns:a16="http://schemas.microsoft.com/office/drawing/2014/main" id="{0958D60D-08F9-9241-B694-5DB8AFF40B00}"/>
              </a:ext>
            </a:extLst>
          </p:cNvPr>
          <p:cNvCxnSpPr>
            <a:cxnSpLocks/>
          </p:cNvCxnSpPr>
          <p:nvPr userDrawn="1"/>
        </p:nvCxnSpPr>
        <p:spPr>
          <a:xfrm>
            <a:off x="7570033" y="432805"/>
            <a:ext cx="4220348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E5AF3D0C-2BED-E74C-8350-D0FDA04BEB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22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 börj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3">
            <a:extLst>
              <a:ext uri="{FF2B5EF4-FFF2-40B4-BE49-F238E27FC236}">
                <a16:creationId xmlns:a16="http://schemas.microsoft.com/office/drawing/2014/main" id="{99B64DFF-15E0-5648-87A7-970D68B2B236}"/>
              </a:ext>
            </a:extLst>
          </p:cNvPr>
          <p:cNvCxnSpPr>
            <a:cxnSpLocks/>
          </p:cNvCxnSpPr>
          <p:nvPr userDrawn="1"/>
        </p:nvCxnSpPr>
        <p:spPr>
          <a:xfrm>
            <a:off x="1035505" y="3617632"/>
            <a:ext cx="11281189" cy="1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4">
            <a:extLst>
              <a:ext uri="{FF2B5EF4-FFF2-40B4-BE49-F238E27FC236}">
                <a16:creationId xmlns:a16="http://schemas.microsoft.com/office/drawing/2014/main" id="{EFD1C21E-0393-A244-A909-0FC7CEFE8139}"/>
              </a:ext>
            </a:extLst>
          </p:cNvPr>
          <p:cNvSpPr/>
          <p:nvPr userDrawn="1"/>
        </p:nvSpPr>
        <p:spPr>
          <a:xfrm rot="16200000">
            <a:off x="803276" y="3491244"/>
            <a:ext cx="232229" cy="2322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Lab Grotesque Black" pitchFamily="2" charset="0"/>
            </a:endParaRPr>
          </a:p>
        </p:txBody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D9E4678F-30A1-7746-A7D2-D6AAC6027784}"/>
              </a:ext>
            </a:extLst>
          </p:cNvPr>
          <p:cNvSpPr/>
          <p:nvPr userDrawn="1"/>
        </p:nvSpPr>
        <p:spPr>
          <a:xfrm rot="16200000">
            <a:off x="2444300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Lab Grotesque Black" pitchFamily="2" charset="0"/>
            </a:endParaRPr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CBCBD74A-8311-CE4E-9C21-98B2452DF678}"/>
              </a:ext>
            </a:extLst>
          </p:cNvPr>
          <p:cNvSpPr/>
          <p:nvPr userDrawn="1"/>
        </p:nvSpPr>
        <p:spPr>
          <a:xfrm rot="16200000">
            <a:off x="7472593" y="3550209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Lab Grotesque Black" pitchFamily="2" charset="0"/>
            </a:endParaRPr>
          </a:p>
        </p:txBody>
      </p:sp>
      <p:sp>
        <p:nvSpPr>
          <p:cNvPr id="28" name="Platshållare för text 5">
            <a:extLst>
              <a:ext uri="{FF2B5EF4-FFF2-40B4-BE49-F238E27FC236}">
                <a16:creationId xmlns:a16="http://schemas.microsoft.com/office/drawing/2014/main" id="{98C1E78E-BF24-B94A-9E40-DAC0457FED67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03275" y="1306945"/>
            <a:ext cx="5443870" cy="6340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Tidslinje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33F16FFB-6CBB-C043-97D0-0FA46837E6CD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803275" y="2048693"/>
            <a:ext cx="5443870" cy="90730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800" b="0" i="0">
                <a:solidFill>
                  <a:schemeClr val="tx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underrubriken. Här kan det stå något på två rader.</a:t>
            </a:r>
            <a:endParaRPr lang="en-US"/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5F299593-70B4-764C-8CB3-1D4A4385E795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356937" y="2092088"/>
            <a:ext cx="2995275" cy="7082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Klicka här för att ändra underrubriksformatet.</a:t>
            </a:r>
          </a:p>
        </p:txBody>
      </p:sp>
      <p:sp>
        <p:nvSpPr>
          <p:cNvPr id="38" name="Platshållare för text 2">
            <a:extLst>
              <a:ext uri="{FF2B5EF4-FFF2-40B4-BE49-F238E27FC236}">
                <a16:creationId xmlns:a16="http://schemas.microsoft.com/office/drawing/2014/main" id="{B232424C-00B1-CB43-9DA5-DFFE516B677E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356937" y="1602463"/>
            <a:ext cx="2995275" cy="4222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Klicka för att ändra</a:t>
            </a:r>
          </a:p>
        </p:txBody>
      </p:sp>
      <p:sp>
        <p:nvSpPr>
          <p:cNvPr id="39" name="Platshållare för text 2">
            <a:extLst>
              <a:ext uri="{FF2B5EF4-FFF2-40B4-BE49-F238E27FC236}">
                <a16:creationId xmlns:a16="http://schemas.microsoft.com/office/drawing/2014/main" id="{500EDBFF-B9AF-8A41-B9A0-9328B80E2544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335013" y="5014857"/>
            <a:ext cx="2912132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Klicka här för att ändra underrubriksformatet.</a:t>
            </a:r>
          </a:p>
        </p:txBody>
      </p:sp>
      <p:sp>
        <p:nvSpPr>
          <p:cNvPr id="40" name="Platshållare för text 2">
            <a:extLst>
              <a:ext uri="{FF2B5EF4-FFF2-40B4-BE49-F238E27FC236}">
                <a16:creationId xmlns:a16="http://schemas.microsoft.com/office/drawing/2014/main" id="{1BF96F7A-5484-8A45-BCD1-8CC5BA6C3741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349873" y="4521717"/>
            <a:ext cx="2893062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Klicka för att ändra</a:t>
            </a:r>
          </a:p>
        </p:txBody>
      </p:sp>
      <p:sp>
        <p:nvSpPr>
          <p:cNvPr id="42" name="Platshållare för text 2">
            <a:extLst>
              <a:ext uri="{FF2B5EF4-FFF2-40B4-BE49-F238E27FC236}">
                <a16:creationId xmlns:a16="http://schemas.microsoft.com/office/drawing/2014/main" id="{537E3ED1-2338-A64B-B367-F23AF983749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117267" y="2966271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2014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643EFF5B-8CF9-4C46-BC8E-618DA8BB5458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2099528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2013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15783652-C51E-6B4E-A5B6-25A9C8AF76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259166DD-E322-2742-8124-93A49A0EAA4A}" type="datetime1">
              <a:rPr lang="sv-SE" smtClean="0"/>
              <a:pPr/>
              <a:t>2024-03-11</a:t>
            </a:fld>
            <a:endParaRPr lang="sv-SE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A982CB0D-C432-6247-A3A2-DD611656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9" name="Platshållare för bild 2">
            <a:extLst>
              <a:ext uri="{FF2B5EF4-FFF2-40B4-BE49-F238E27FC236}">
                <a16:creationId xmlns:a16="http://schemas.microsoft.com/office/drawing/2014/main" id="{DF0CD8D2-266D-4240-99B6-677F07BCD12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20614" y="1569731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bild</a:t>
            </a:r>
          </a:p>
        </p:txBody>
      </p:sp>
      <p:sp>
        <p:nvSpPr>
          <p:cNvPr id="20" name="Platshållare för bild 2">
            <a:extLst>
              <a:ext uri="{FF2B5EF4-FFF2-40B4-BE49-F238E27FC236}">
                <a16:creationId xmlns:a16="http://schemas.microsoft.com/office/drawing/2014/main" id="{C9096691-695B-F84C-AA63-C937F2D767F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920911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257042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699" y="2364944"/>
            <a:ext cx="4058108" cy="29587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för </a:t>
            </a:r>
            <a:br>
              <a:rPr lang="sv-SE"/>
            </a:br>
            <a:r>
              <a:rPr lang="sv-SE"/>
              <a:t>att ändra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CF997969-62B2-E34F-B02B-FEA32A784A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2700" y="1935149"/>
            <a:ext cx="4058108" cy="42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En mindre inledande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5B8713E-1A3F-BF42-AACE-4E4D0F255C4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2" y="0"/>
            <a:ext cx="7145338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5AB544D0-C715-CF4C-9E96-C7F59ECA11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2030" y="427561"/>
            <a:ext cx="1397617" cy="663617"/>
          </a:xfrm>
          <a:prstGeom prst="rect">
            <a:avLst/>
          </a:prstGeom>
        </p:spPr>
      </p:pic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B0C7F7D6-5987-1449-9F2C-79E934F83C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2700" y="5337027"/>
            <a:ext cx="4058108" cy="42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1107708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 fortsät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3">
            <a:extLst>
              <a:ext uri="{FF2B5EF4-FFF2-40B4-BE49-F238E27FC236}">
                <a16:creationId xmlns:a16="http://schemas.microsoft.com/office/drawing/2014/main" id="{9A691CD8-E4C7-1349-8F47-2EA5BDEF1267}"/>
              </a:ext>
            </a:extLst>
          </p:cNvPr>
          <p:cNvCxnSpPr>
            <a:cxnSpLocks/>
          </p:cNvCxnSpPr>
          <p:nvPr userDrawn="1"/>
        </p:nvCxnSpPr>
        <p:spPr>
          <a:xfrm>
            <a:off x="-29380" y="3598307"/>
            <a:ext cx="12221380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5">
            <a:extLst>
              <a:ext uri="{FF2B5EF4-FFF2-40B4-BE49-F238E27FC236}">
                <a16:creationId xmlns:a16="http://schemas.microsoft.com/office/drawing/2014/main" id="{80F9F23C-17B8-5447-AE5D-A4A21365DF23}"/>
              </a:ext>
            </a:extLst>
          </p:cNvPr>
          <p:cNvSpPr/>
          <p:nvPr userDrawn="1"/>
        </p:nvSpPr>
        <p:spPr>
          <a:xfrm rot="16200000">
            <a:off x="1288782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Lab Grotesque Black" pitchFamily="2" charset="0"/>
            </a:endParaRPr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8AF59ABB-96DA-3044-853C-1569B0AD20AF}"/>
              </a:ext>
            </a:extLst>
          </p:cNvPr>
          <p:cNvSpPr/>
          <p:nvPr userDrawn="1"/>
        </p:nvSpPr>
        <p:spPr>
          <a:xfrm rot="16200000">
            <a:off x="4878105" y="3550209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Lab Grotesque Black" pitchFamily="2" charset="0"/>
            </a:endParaRPr>
          </a:p>
        </p:txBody>
      </p:sp>
      <p:sp>
        <p:nvSpPr>
          <p:cNvPr id="43" name="Platshållare för text 2">
            <a:extLst>
              <a:ext uri="{FF2B5EF4-FFF2-40B4-BE49-F238E27FC236}">
                <a16:creationId xmlns:a16="http://schemas.microsoft.com/office/drawing/2014/main" id="{67045B70-AACC-6D41-A633-BC53E08E73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9551" y="2008898"/>
            <a:ext cx="2708459" cy="7082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Klicka här för att ändra underrubriksformatet.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D3461C67-FB42-2840-A375-3D4C51474D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4410" y="1602463"/>
            <a:ext cx="2693599" cy="4222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Klicka för att ändra</a:t>
            </a:r>
          </a:p>
        </p:txBody>
      </p:sp>
      <p:sp>
        <p:nvSpPr>
          <p:cNvPr id="47" name="Platshållare för text 2">
            <a:extLst>
              <a:ext uri="{FF2B5EF4-FFF2-40B4-BE49-F238E27FC236}">
                <a16:creationId xmlns:a16="http://schemas.microsoft.com/office/drawing/2014/main" id="{70A4363B-3084-AF4C-A729-B91753C717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51793" y="4928152"/>
            <a:ext cx="2726312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Klicka här för att ändra underrubriksformatet.</a:t>
            </a:r>
          </a:p>
        </p:txBody>
      </p:sp>
      <p:sp>
        <p:nvSpPr>
          <p:cNvPr id="48" name="Platshållare för text 2">
            <a:extLst>
              <a:ext uri="{FF2B5EF4-FFF2-40B4-BE49-F238E27FC236}">
                <a16:creationId xmlns:a16="http://schemas.microsoft.com/office/drawing/2014/main" id="{806AA443-DD96-7E49-8B61-ED1A300916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66652" y="4521717"/>
            <a:ext cx="2708459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Klicka för att ändra</a:t>
            </a:r>
          </a:p>
        </p:txBody>
      </p:sp>
      <p:sp>
        <p:nvSpPr>
          <p:cNvPr id="49" name="Platshållare för text 2">
            <a:extLst>
              <a:ext uri="{FF2B5EF4-FFF2-40B4-BE49-F238E27FC236}">
                <a16:creationId xmlns:a16="http://schemas.microsoft.com/office/drawing/2014/main" id="{69E042E9-86E2-EC4E-B862-7C5D129476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34740" y="2966271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2016</a:t>
            </a:r>
          </a:p>
        </p:txBody>
      </p:sp>
      <p:sp>
        <p:nvSpPr>
          <p:cNvPr id="50" name="Platshållare för text 2">
            <a:extLst>
              <a:ext uri="{FF2B5EF4-FFF2-40B4-BE49-F238E27FC236}">
                <a16:creationId xmlns:a16="http://schemas.microsoft.com/office/drawing/2014/main" id="{4F9CB9FC-3879-2746-B30F-D860CE3E12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6308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2015</a:t>
            </a:r>
          </a:p>
        </p:txBody>
      </p:sp>
      <p:sp>
        <p:nvSpPr>
          <p:cNvPr id="52" name="Oval 5">
            <a:extLst>
              <a:ext uri="{FF2B5EF4-FFF2-40B4-BE49-F238E27FC236}">
                <a16:creationId xmlns:a16="http://schemas.microsoft.com/office/drawing/2014/main" id="{7F4C0B73-E024-DE45-9B73-1D444563FDE0}"/>
              </a:ext>
            </a:extLst>
          </p:cNvPr>
          <p:cNvSpPr/>
          <p:nvPr userDrawn="1"/>
        </p:nvSpPr>
        <p:spPr>
          <a:xfrm rot="16200000">
            <a:off x="8313039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Lab Grotesque Black" pitchFamily="2" charset="0"/>
            </a:endParaRPr>
          </a:p>
        </p:txBody>
      </p:sp>
      <p:sp>
        <p:nvSpPr>
          <p:cNvPr id="55" name="Platshållare för text 2">
            <a:extLst>
              <a:ext uri="{FF2B5EF4-FFF2-40B4-BE49-F238E27FC236}">
                <a16:creationId xmlns:a16="http://schemas.microsoft.com/office/drawing/2014/main" id="{51559B37-FD13-7A44-9A76-AB813DA727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76050" y="4928152"/>
            <a:ext cx="2593103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Klicka här för att ändra underrubriksformatet.</a:t>
            </a:r>
          </a:p>
        </p:txBody>
      </p:sp>
      <p:sp>
        <p:nvSpPr>
          <p:cNvPr id="56" name="Platshållare för text 2">
            <a:extLst>
              <a:ext uri="{FF2B5EF4-FFF2-40B4-BE49-F238E27FC236}">
                <a16:creationId xmlns:a16="http://schemas.microsoft.com/office/drawing/2014/main" id="{7AB08A90-A53E-A74D-9F9E-378B2197A4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0909" y="4521717"/>
            <a:ext cx="2593103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Klicka för att ändra</a:t>
            </a:r>
          </a:p>
        </p:txBody>
      </p:sp>
      <p:sp>
        <p:nvSpPr>
          <p:cNvPr id="57" name="Platshållare för text 2">
            <a:extLst>
              <a:ext uri="{FF2B5EF4-FFF2-40B4-BE49-F238E27FC236}">
                <a16:creationId xmlns:a16="http://schemas.microsoft.com/office/drawing/2014/main" id="{B75484B7-6448-C247-B5C6-094430641E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40565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2017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2C72BB45-E2B2-BD4A-A1FB-62D025FE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D208E48-45F8-6845-8C78-E6CABABA87A4}" type="datetime1">
              <a:rPr lang="sv-SE" smtClean="0"/>
              <a:pPr/>
              <a:t>2024-03-11</a:t>
            </a:fld>
            <a:endParaRPr lang="sv-SE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D429AB2E-A884-0645-8BAA-4533E1DA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bild 2">
            <a:extLst>
              <a:ext uri="{FF2B5EF4-FFF2-40B4-BE49-F238E27FC236}">
                <a16:creationId xmlns:a16="http://schemas.microsoft.com/office/drawing/2014/main" id="{043EFB23-ABDC-7143-8CFF-F449C0B893E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10832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bild</a:t>
            </a:r>
          </a:p>
        </p:txBody>
      </p:sp>
      <p:sp>
        <p:nvSpPr>
          <p:cNvPr id="29" name="Platshållare för bild 2">
            <a:extLst>
              <a:ext uri="{FF2B5EF4-FFF2-40B4-BE49-F238E27FC236}">
                <a16:creationId xmlns:a16="http://schemas.microsoft.com/office/drawing/2014/main" id="{5033FAB7-A8FB-8948-AE97-C46B78BD1A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82426" y="1577106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bild</a:t>
            </a:r>
          </a:p>
        </p:txBody>
      </p:sp>
      <p:sp>
        <p:nvSpPr>
          <p:cNvPr id="30" name="Platshållare för bild 2">
            <a:extLst>
              <a:ext uri="{FF2B5EF4-FFF2-40B4-BE49-F238E27FC236}">
                <a16:creationId xmlns:a16="http://schemas.microsoft.com/office/drawing/2014/main" id="{0F353B09-A757-1A46-80FC-271D61468E2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59806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693386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 sl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3">
            <a:extLst>
              <a:ext uri="{FF2B5EF4-FFF2-40B4-BE49-F238E27FC236}">
                <a16:creationId xmlns:a16="http://schemas.microsoft.com/office/drawing/2014/main" id="{9A691CD8-E4C7-1349-8F47-2EA5BDEF1267}"/>
              </a:ext>
            </a:extLst>
          </p:cNvPr>
          <p:cNvCxnSpPr>
            <a:cxnSpLocks/>
            <a:endCxn id="33" idx="4"/>
          </p:cNvCxnSpPr>
          <p:nvPr userDrawn="1"/>
        </p:nvCxnSpPr>
        <p:spPr>
          <a:xfrm>
            <a:off x="-29380" y="3598307"/>
            <a:ext cx="8510216" cy="9051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4">
            <a:extLst>
              <a:ext uri="{FF2B5EF4-FFF2-40B4-BE49-F238E27FC236}">
                <a16:creationId xmlns:a16="http://schemas.microsoft.com/office/drawing/2014/main" id="{52894B20-9563-944E-96F3-4ACF178E6FE2}"/>
              </a:ext>
            </a:extLst>
          </p:cNvPr>
          <p:cNvSpPr/>
          <p:nvPr userDrawn="1"/>
        </p:nvSpPr>
        <p:spPr>
          <a:xfrm rot="16200000">
            <a:off x="8248607" y="3491244"/>
            <a:ext cx="232229" cy="2322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Lab Grotesque Black" pitchFamily="2" charset="0"/>
            </a:endParaRPr>
          </a:p>
        </p:txBody>
      </p:sp>
      <p:sp>
        <p:nvSpPr>
          <p:cNvPr id="36" name="Oval 5">
            <a:extLst>
              <a:ext uri="{FF2B5EF4-FFF2-40B4-BE49-F238E27FC236}">
                <a16:creationId xmlns:a16="http://schemas.microsoft.com/office/drawing/2014/main" id="{80F9F23C-17B8-5447-AE5D-A4A21365DF23}"/>
              </a:ext>
            </a:extLst>
          </p:cNvPr>
          <p:cNvSpPr/>
          <p:nvPr userDrawn="1"/>
        </p:nvSpPr>
        <p:spPr>
          <a:xfrm rot="16200000">
            <a:off x="1288782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Lab Grotesque Black" pitchFamily="2" charset="0"/>
            </a:endParaRPr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8AF59ABB-96DA-3044-853C-1569B0AD20AF}"/>
              </a:ext>
            </a:extLst>
          </p:cNvPr>
          <p:cNvSpPr/>
          <p:nvPr userDrawn="1"/>
        </p:nvSpPr>
        <p:spPr>
          <a:xfrm rot="16200000">
            <a:off x="4878105" y="3550209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>
              <a:latin typeface="Lab Grotesque Black" pitchFamily="2" charset="0"/>
            </a:endParaRPr>
          </a:p>
        </p:txBody>
      </p:sp>
      <p:sp>
        <p:nvSpPr>
          <p:cNvPr id="43" name="Platshållare för text 2">
            <a:extLst>
              <a:ext uri="{FF2B5EF4-FFF2-40B4-BE49-F238E27FC236}">
                <a16:creationId xmlns:a16="http://schemas.microsoft.com/office/drawing/2014/main" id="{67045B70-AACC-6D41-A633-BC53E08E73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9552" y="2008898"/>
            <a:ext cx="2721284" cy="7082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Klicka här för att ändra underrubriksformatet.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D3461C67-FB42-2840-A375-3D4C51474D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4411" y="1602463"/>
            <a:ext cx="2721284" cy="4222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Klicka för att ändra</a:t>
            </a:r>
          </a:p>
        </p:txBody>
      </p:sp>
      <p:sp>
        <p:nvSpPr>
          <p:cNvPr id="47" name="Platshållare för text 2">
            <a:extLst>
              <a:ext uri="{FF2B5EF4-FFF2-40B4-BE49-F238E27FC236}">
                <a16:creationId xmlns:a16="http://schemas.microsoft.com/office/drawing/2014/main" id="{70A4363B-3084-AF4C-A729-B91753C717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51793" y="4928152"/>
            <a:ext cx="2620623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Klicka här för att ändra underrubriksformatet.</a:t>
            </a:r>
          </a:p>
        </p:txBody>
      </p:sp>
      <p:sp>
        <p:nvSpPr>
          <p:cNvPr id="48" name="Platshållare för text 2">
            <a:extLst>
              <a:ext uri="{FF2B5EF4-FFF2-40B4-BE49-F238E27FC236}">
                <a16:creationId xmlns:a16="http://schemas.microsoft.com/office/drawing/2014/main" id="{806AA443-DD96-7E49-8B61-ED1A300916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66653" y="4521717"/>
            <a:ext cx="2603462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Klicka för att ändra</a:t>
            </a:r>
          </a:p>
        </p:txBody>
      </p:sp>
      <p:sp>
        <p:nvSpPr>
          <p:cNvPr id="49" name="Platshållare för text 2">
            <a:extLst>
              <a:ext uri="{FF2B5EF4-FFF2-40B4-BE49-F238E27FC236}">
                <a16:creationId xmlns:a16="http://schemas.microsoft.com/office/drawing/2014/main" id="{69E042E9-86E2-EC4E-B862-7C5D129476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34740" y="2966271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2019</a:t>
            </a:r>
          </a:p>
        </p:txBody>
      </p:sp>
      <p:sp>
        <p:nvSpPr>
          <p:cNvPr id="50" name="Platshållare för text 2">
            <a:extLst>
              <a:ext uri="{FF2B5EF4-FFF2-40B4-BE49-F238E27FC236}">
                <a16:creationId xmlns:a16="http://schemas.microsoft.com/office/drawing/2014/main" id="{4F9CB9FC-3879-2746-B30F-D860CE3E12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6308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2018</a:t>
            </a:r>
          </a:p>
        </p:txBody>
      </p:sp>
      <p:sp>
        <p:nvSpPr>
          <p:cNvPr id="55" name="Platshållare för text 2">
            <a:extLst>
              <a:ext uri="{FF2B5EF4-FFF2-40B4-BE49-F238E27FC236}">
                <a16:creationId xmlns:a16="http://schemas.microsoft.com/office/drawing/2014/main" id="{51559B37-FD13-7A44-9A76-AB813DA727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76050" y="4928152"/>
            <a:ext cx="2607963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Klicka här för att ändra underrubriksformatet.</a:t>
            </a:r>
          </a:p>
        </p:txBody>
      </p:sp>
      <p:sp>
        <p:nvSpPr>
          <p:cNvPr id="56" name="Platshållare för text 2">
            <a:extLst>
              <a:ext uri="{FF2B5EF4-FFF2-40B4-BE49-F238E27FC236}">
                <a16:creationId xmlns:a16="http://schemas.microsoft.com/office/drawing/2014/main" id="{7AB08A90-A53E-A74D-9F9E-378B2197A4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0909" y="4521717"/>
            <a:ext cx="2590885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Klicka för att ändra</a:t>
            </a:r>
          </a:p>
        </p:txBody>
      </p:sp>
      <p:sp>
        <p:nvSpPr>
          <p:cNvPr id="57" name="Platshållare för text 2">
            <a:extLst>
              <a:ext uri="{FF2B5EF4-FFF2-40B4-BE49-F238E27FC236}">
                <a16:creationId xmlns:a16="http://schemas.microsoft.com/office/drawing/2014/main" id="{B75484B7-6448-C247-B5C6-094430641E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40565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2020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2C72BB45-E2B2-BD4A-A1FB-62D025FE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D208E48-45F8-6845-8C78-E6CABABA87A4}" type="datetime1">
              <a:rPr lang="sv-SE" smtClean="0"/>
              <a:pPr/>
              <a:t>2024-03-11</a:t>
            </a:fld>
            <a:endParaRPr lang="sv-SE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D429AB2E-A884-0645-8BAA-4533E1DA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2" name="Platshållare för bild 2">
            <a:extLst>
              <a:ext uri="{FF2B5EF4-FFF2-40B4-BE49-F238E27FC236}">
                <a16:creationId xmlns:a16="http://schemas.microsoft.com/office/drawing/2014/main" id="{63312707-2E82-074E-836A-2CA04C5C34E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10832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bild</a:t>
            </a:r>
          </a:p>
        </p:txBody>
      </p:sp>
      <p:sp>
        <p:nvSpPr>
          <p:cNvPr id="27" name="Platshållare för bild 2">
            <a:extLst>
              <a:ext uri="{FF2B5EF4-FFF2-40B4-BE49-F238E27FC236}">
                <a16:creationId xmlns:a16="http://schemas.microsoft.com/office/drawing/2014/main" id="{D7B85292-A2D6-2747-BE86-8A4D8A5D8F0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59806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bild</a:t>
            </a:r>
          </a:p>
        </p:txBody>
      </p:sp>
      <p:sp>
        <p:nvSpPr>
          <p:cNvPr id="29" name="Platshållare för bild 2">
            <a:extLst>
              <a:ext uri="{FF2B5EF4-FFF2-40B4-BE49-F238E27FC236}">
                <a16:creationId xmlns:a16="http://schemas.microsoft.com/office/drawing/2014/main" id="{DFF40745-1673-5A4D-A25D-96F89484E9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82426" y="1577106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3878709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ons sche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8D940A7-7CFC-724A-A436-D6BF68DA33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8957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Organisations schema</a:t>
            </a:r>
            <a:endParaRPr lang="en-US"/>
          </a:p>
        </p:txBody>
      </p:sp>
      <p:sp>
        <p:nvSpPr>
          <p:cNvPr id="10" name="Platshållare för datum 21">
            <a:extLst>
              <a:ext uri="{FF2B5EF4-FFF2-40B4-BE49-F238E27FC236}">
                <a16:creationId xmlns:a16="http://schemas.microsoft.com/office/drawing/2014/main" id="{A37CB91F-21FB-0742-B06F-F4E00D94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EDDA992-151E-BA48-9FFD-8C64E0D5D43A}" type="datetime1">
              <a:rPr lang="sv-SE" smtClean="0"/>
              <a:pPr/>
              <a:t>2024-03-11</a:t>
            </a:fld>
            <a:endParaRPr lang="sv-SE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09DC226F-354F-7A4E-9AE9-C6DA0660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9" name="Platshållare för text 15">
            <a:extLst>
              <a:ext uri="{FF2B5EF4-FFF2-40B4-BE49-F238E27FC236}">
                <a16:creationId xmlns:a16="http://schemas.microsoft.com/office/drawing/2014/main" id="{322D03FA-4730-DD41-803F-CF238B18EB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28949" y="1821259"/>
            <a:ext cx="1944000" cy="972000"/>
          </a:xfrm>
          <a:prstGeom prst="rect">
            <a:avLst/>
          </a:prstGeom>
          <a:solidFill>
            <a:schemeClr val="accent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Förnamn Efternamn</a:t>
            </a:r>
            <a:br>
              <a:rPr lang="sv-SE"/>
            </a:br>
            <a:r>
              <a:rPr lang="sv-SE"/>
              <a:t>VD</a:t>
            </a:r>
          </a:p>
        </p:txBody>
      </p:sp>
      <p:sp>
        <p:nvSpPr>
          <p:cNvPr id="20" name="Platshållare för text 15">
            <a:extLst>
              <a:ext uri="{FF2B5EF4-FFF2-40B4-BE49-F238E27FC236}">
                <a16:creationId xmlns:a16="http://schemas.microsoft.com/office/drawing/2014/main" id="{62A6302D-2111-4544-86EB-1435991B8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60549" y="32073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Förnamn Efternamn</a:t>
            </a:r>
            <a:br>
              <a:rPr lang="sv-SE"/>
            </a:br>
            <a:r>
              <a:rPr lang="sv-SE"/>
              <a:t>Titel</a:t>
            </a:r>
          </a:p>
        </p:txBody>
      </p:sp>
      <p:sp>
        <p:nvSpPr>
          <p:cNvPr id="21" name="Platshållare för text 15">
            <a:extLst>
              <a:ext uri="{FF2B5EF4-FFF2-40B4-BE49-F238E27FC236}">
                <a16:creationId xmlns:a16="http://schemas.microsoft.com/office/drawing/2014/main" id="{C756FD07-0861-584B-834D-154327D872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7349" y="32073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Förnamn Efternamn</a:t>
            </a:r>
            <a:br>
              <a:rPr lang="sv-SE"/>
            </a:br>
            <a:r>
              <a:rPr lang="sv-SE"/>
              <a:t>Titel</a:t>
            </a:r>
          </a:p>
        </p:txBody>
      </p:sp>
      <p:sp>
        <p:nvSpPr>
          <p:cNvPr id="22" name="Platshållare för text 15">
            <a:extLst>
              <a:ext uri="{FF2B5EF4-FFF2-40B4-BE49-F238E27FC236}">
                <a16:creationId xmlns:a16="http://schemas.microsoft.com/office/drawing/2014/main" id="{FF6F8565-67D6-EC46-B719-8C0E7F0FA4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84892" y="45789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Förnamn Efternamn</a:t>
            </a:r>
            <a:br>
              <a:rPr lang="sv-SE"/>
            </a:br>
            <a:r>
              <a:rPr lang="sv-SE"/>
              <a:t>Titel</a:t>
            </a:r>
          </a:p>
        </p:txBody>
      </p:sp>
      <p:sp>
        <p:nvSpPr>
          <p:cNvPr id="23" name="Platshållare för text 15">
            <a:extLst>
              <a:ext uri="{FF2B5EF4-FFF2-40B4-BE49-F238E27FC236}">
                <a16:creationId xmlns:a16="http://schemas.microsoft.com/office/drawing/2014/main" id="{333A4C86-6B8A-5C4A-B0CE-D015E0B82E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1692" y="45789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Förnamn Efternamn</a:t>
            </a:r>
            <a:br>
              <a:rPr lang="sv-SE"/>
            </a:br>
            <a:r>
              <a:rPr lang="sv-SE"/>
              <a:t>Titel</a:t>
            </a:r>
          </a:p>
        </p:txBody>
      </p:sp>
      <p:sp>
        <p:nvSpPr>
          <p:cNvPr id="24" name="Platshållare för text 15">
            <a:extLst>
              <a:ext uri="{FF2B5EF4-FFF2-40B4-BE49-F238E27FC236}">
                <a16:creationId xmlns:a16="http://schemas.microsoft.com/office/drawing/2014/main" id="{19C03C32-1316-BC42-9E46-D031134514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0264" y="45789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Förnamn Efternamn</a:t>
            </a:r>
            <a:br>
              <a:rPr lang="sv-SE"/>
            </a:br>
            <a:r>
              <a:rPr lang="sv-SE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5899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ganisations sche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8D940A7-7CFC-724A-A436-D6BF68DA33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8957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Organisations schema</a:t>
            </a:r>
            <a:endParaRPr lang="en-US"/>
          </a:p>
        </p:txBody>
      </p:sp>
      <p:sp>
        <p:nvSpPr>
          <p:cNvPr id="10" name="Platshållare för datum 21">
            <a:extLst>
              <a:ext uri="{FF2B5EF4-FFF2-40B4-BE49-F238E27FC236}">
                <a16:creationId xmlns:a16="http://schemas.microsoft.com/office/drawing/2014/main" id="{A37CB91F-21FB-0742-B06F-F4E00D94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EDDA992-151E-BA48-9FFD-8C64E0D5D43A}" type="datetime1">
              <a:rPr lang="sv-SE" smtClean="0"/>
              <a:pPr/>
              <a:t>2024-03-11</a:t>
            </a:fld>
            <a:endParaRPr lang="sv-SE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09DC226F-354F-7A4E-9AE9-C6DA0660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martArt 4">
            <a:extLst>
              <a:ext uri="{FF2B5EF4-FFF2-40B4-BE49-F238E27FC236}">
                <a16:creationId xmlns:a16="http://schemas.microsoft.com/office/drawing/2014/main" id="{BF679831-852E-D043-9262-3D5F9AB578DF}"/>
              </a:ext>
            </a:extLst>
          </p:cNvPr>
          <p:cNvSpPr>
            <a:spLocks noGrp="1"/>
          </p:cNvSpPr>
          <p:nvPr>
            <p:ph type="dgm" sz="quarter" idx="13" hasCustomPrompt="1"/>
          </p:nvPr>
        </p:nvSpPr>
        <p:spPr>
          <a:xfrm>
            <a:off x="2336459" y="2290592"/>
            <a:ext cx="7519081" cy="3671661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Klicka på ikonen för att skapa ett eget organisations schema</a:t>
            </a:r>
          </a:p>
        </p:txBody>
      </p:sp>
    </p:spTree>
    <p:extLst>
      <p:ext uri="{BB962C8B-B14F-4D97-AF65-F5344CB8AC3E}">
        <p14:creationId xmlns:p14="http://schemas.microsoft.com/office/powerpoint/2010/main" val="720544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ering, Kalende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k 2">
            <a:extLst>
              <a:ext uri="{FF2B5EF4-FFF2-40B4-BE49-F238E27FC236}">
                <a16:creationId xmlns:a16="http://schemas.microsoft.com/office/drawing/2014/main" id="{6AF4E571-0664-5241-A3C3-69319F1362B5}"/>
              </a:ext>
            </a:extLst>
          </p:cNvPr>
          <p:cNvCxnSpPr>
            <a:cxnSpLocks/>
          </p:cNvCxnSpPr>
          <p:nvPr userDrawn="1"/>
        </p:nvCxnSpPr>
        <p:spPr>
          <a:xfrm>
            <a:off x="1624482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tshållare för text 16">
            <a:extLst>
              <a:ext uri="{FF2B5EF4-FFF2-40B4-BE49-F238E27FC236}">
                <a16:creationId xmlns:a16="http://schemas.microsoft.com/office/drawing/2014/main" id="{D225DF4C-BE68-904A-A0AD-77C3BFCBFFE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79539" y="2148883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Dec</a:t>
            </a:r>
          </a:p>
        </p:txBody>
      </p:sp>
      <p:sp>
        <p:nvSpPr>
          <p:cNvPr id="5" name="Platshållare för text 16">
            <a:extLst>
              <a:ext uri="{FF2B5EF4-FFF2-40B4-BE49-F238E27FC236}">
                <a16:creationId xmlns:a16="http://schemas.microsoft.com/office/drawing/2014/main" id="{E31BBFFB-808F-3947-A919-B8AF708E72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170709" y="2142064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Jan</a:t>
            </a:r>
          </a:p>
        </p:txBody>
      </p:sp>
      <p:sp>
        <p:nvSpPr>
          <p:cNvPr id="6" name="Platshållare för text 16">
            <a:extLst>
              <a:ext uri="{FF2B5EF4-FFF2-40B4-BE49-F238E27FC236}">
                <a16:creationId xmlns:a16="http://schemas.microsoft.com/office/drawing/2014/main" id="{2C6BB17D-AB9E-7147-ADA8-18180FF6D66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61879" y="2137585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Feb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27509B3E-BE46-F34A-93A1-AA55E842D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53049" y="2137585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Mar</a:t>
            </a:r>
          </a:p>
        </p:txBody>
      </p:sp>
      <p:sp>
        <p:nvSpPr>
          <p:cNvPr id="8" name="Platshållare för text 16">
            <a:extLst>
              <a:ext uri="{FF2B5EF4-FFF2-40B4-BE49-F238E27FC236}">
                <a16:creationId xmlns:a16="http://schemas.microsoft.com/office/drawing/2014/main" id="{BAA02433-E208-0D41-B55E-D58863CB747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544219" y="2137585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Apr</a:t>
            </a:r>
          </a:p>
        </p:txBody>
      </p:sp>
      <p:sp>
        <p:nvSpPr>
          <p:cNvPr id="9" name="Platshållare för text 16">
            <a:extLst>
              <a:ext uri="{FF2B5EF4-FFF2-40B4-BE49-F238E27FC236}">
                <a16:creationId xmlns:a16="http://schemas.microsoft.com/office/drawing/2014/main" id="{A35C9E46-985D-C04C-9791-87D5FC8097B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335388" y="2137584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Maj</a:t>
            </a:r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AEDA247B-3528-3249-865F-4E5ED86FE7D2}"/>
              </a:ext>
            </a:extLst>
          </p:cNvPr>
          <p:cNvCxnSpPr>
            <a:cxnSpLocks/>
          </p:cNvCxnSpPr>
          <p:nvPr userDrawn="1"/>
        </p:nvCxnSpPr>
        <p:spPr>
          <a:xfrm>
            <a:off x="3380266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65DE51CA-BBDD-B84A-992E-34AD55D91255}"/>
              </a:ext>
            </a:extLst>
          </p:cNvPr>
          <p:cNvCxnSpPr>
            <a:cxnSpLocks/>
          </p:cNvCxnSpPr>
          <p:nvPr userDrawn="1"/>
        </p:nvCxnSpPr>
        <p:spPr>
          <a:xfrm>
            <a:off x="5191028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110E7593-1C01-844F-8CDB-6362417C5CCC}"/>
              </a:ext>
            </a:extLst>
          </p:cNvPr>
          <p:cNvCxnSpPr>
            <a:cxnSpLocks/>
          </p:cNvCxnSpPr>
          <p:nvPr userDrawn="1"/>
        </p:nvCxnSpPr>
        <p:spPr>
          <a:xfrm>
            <a:off x="7003407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>
            <a:extLst>
              <a:ext uri="{FF2B5EF4-FFF2-40B4-BE49-F238E27FC236}">
                <a16:creationId xmlns:a16="http://schemas.microsoft.com/office/drawing/2014/main" id="{BE7B5FA1-D483-184F-B7DD-50D254361FD4}"/>
              </a:ext>
            </a:extLst>
          </p:cNvPr>
          <p:cNvCxnSpPr>
            <a:cxnSpLocks/>
          </p:cNvCxnSpPr>
          <p:nvPr userDrawn="1"/>
        </p:nvCxnSpPr>
        <p:spPr>
          <a:xfrm>
            <a:off x="8785579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>
            <a:extLst>
              <a:ext uri="{FF2B5EF4-FFF2-40B4-BE49-F238E27FC236}">
                <a16:creationId xmlns:a16="http://schemas.microsoft.com/office/drawing/2014/main" id="{10CE83EA-200A-3B43-B4D4-26666BE0E22C}"/>
              </a:ext>
            </a:extLst>
          </p:cNvPr>
          <p:cNvCxnSpPr>
            <a:cxnSpLocks/>
          </p:cNvCxnSpPr>
          <p:nvPr userDrawn="1"/>
        </p:nvCxnSpPr>
        <p:spPr>
          <a:xfrm>
            <a:off x="10579571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tshållare för text 15">
            <a:extLst>
              <a:ext uri="{FF2B5EF4-FFF2-40B4-BE49-F238E27FC236}">
                <a16:creationId xmlns:a16="http://schemas.microsoft.com/office/drawing/2014/main" id="{A7BF8E69-3AA4-5447-BF52-C6CD6018B5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79538" y="2580739"/>
            <a:ext cx="3217862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Klicka för att ändra texten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7E11DEA4-74DC-8F49-8C0B-9F821D56D61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334655" y="3811424"/>
            <a:ext cx="2505478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Klicka för att ändra texten</a:t>
            </a:r>
          </a:p>
        </p:txBody>
      </p:sp>
      <p:sp>
        <p:nvSpPr>
          <p:cNvPr id="17" name="Platshållare för text 15">
            <a:extLst>
              <a:ext uri="{FF2B5EF4-FFF2-40B4-BE49-F238E27FC236}">
                <a16:creationId xmlns:a16="http://schemas.microsoft.com/office/drawing/2014/main" id="{2BC81350-DE9B-6C47-86DE-0AF0340D96D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672803" y="4333724"/>
            <a:ext cx="1251064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Text här</a:t>
            </a:r>
          </a:p>
        </p:txBody>
      </p:sp>
      <p:sp>
        <p:nvSpPr>
          <p:cNvPr id="18" name="Platshållare för text 15">
            <a:extLst>
              <a:ext uri="{FF2B5EF4-FFF2-40B4-BE49-F238E27FC236}">
                <a16:creationId xmlns:a16="http://schemas.microsoft.com/office/drawing/2014/main" id="{DC058DD7-2C67-0C4C-9250-B7C32D87D1C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672803" y="4912129"/>
            <a:ext cx="1251064" cy="444701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none" lIns="144000" tIns="144000" rIns="144000" bIns="144000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Text här</a:t>
            </a:r>
          </a:p>
        </p:txBody>
      </p:sp>
      <p:sp>
        <p:nvSpPr>
          <p:cNvPr id="19" name="Platshållare för text 15">
            <a:extLst>
              <a:ext uri="{FF2B5EF4-FFF2-40B4-BE49-F238E27FC236}">
                <a16:creationId xmlns:a16="http://schemas.microsoft.com/office/drawing/2014/main" id="{123F2D45-760A-7449-8916-B6C5F77D537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782757" y="5517551"/>
            <a:ext cx="691444" cy="444701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none" lIns="144000" tIns="144000" rIns="144000" bIns="144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20" name="Platshållare för text 15">
            <a:extLst>
              <a:ext uri="{FF2B5EF4-FFF2-40B4-BE49-F238E27FC236}">
                <a16:creationId xmlns:a16="http://schemas.microsoft.com/office/drawing/2014/main" id="{1D9B46B3-9C7C-7C48-9A4B-276D30DEE9D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604519" y="3155420"/>
            <a:ext cx="1710267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/>
              <a:t>Text här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C75BA9C-652E-944E-B9C7-B5AAF76BC3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895748"/>
            <a:ext cx="4222284" cy="60648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Planering</a:t>
            </a:r>
            <a:endParaRPr lang="en-US"/>
          </a:p>
        </p:txBody>
      </p:sp>
      <p:sp>
        <p:nvSpPr>
          <p:cNvPr id="27" name="Platshållare för datum 21">
            <a:extLst>
              <a:ext uri="{FF2B5EF4-FFF2-40B4-BE49-F238E27FC236}">
                <a16:creationId xmlns:a16="http://schemas.microsoft.com/office/drawing/2014/main" id="{496E724C-37F2-964A-819B-EE140180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AD76FC4-5A7C-EB46-9CEB-1A78B8760ADC}" type="datetime1">
              <a:rPr lang="sv-SE" smtClean="0"/>
              <a:pPr/>
              <a:t>2024-03-11</a:t>
            </a:fld>
            <a:endParaRPr lang="sv-SE"/>
          </a:p>
        </p:txBody>
      </p:sp>
      <p:sp>
        <p:nvSpPr>
          <p:cNvPr id="28" name="Platshållare för bildnummer 23">
            <a:extLst>
              <a:ext uri="{FF2B5EF4-FFF2-40B4-BE49-F238E27FC236}">
                <a16:creationId xmlns:a16="http://schemas.microsoft.com/office/drawing/2014/main" id="{47872BF0-DF75-1C42-98C4-53B6A901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5496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a boxar anpassad för loggo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0B0BDDF-8E03-8D4F-BDDB-4DAB243F21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7" y="895748"/>
            <a:ext cx="7128769" cy="60647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texten</a:t>
            </a:r>
            <a:endParaRPr 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14089DB9-F9C3-CA42-BFAE-DFA6F4CAD8A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403577"/>
            <a:ext cx="9335407" cy="4552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Lab Grotesqu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Detta är en underrubrik. Placera logotyper i de vita boxarna. </a:t>
            </a:r>
          </a:p>
        </p:txBody>
      </p:sp>
      <p:sp>
        <p:nvSpPr>
          <p:cNvPr id="24" name="Platshållare för datum 21">
            <a:extLst>
              <a:ext uri="{FF2B5EF4-FFF2-40B4-BE49-F238E27FC236}">
                <a16:creationId xmlns:a16="http://schemas.microsoft.com/office/drawing/2014/main" id="{DE7638BB-FAEA-0D47-A946-BEA4283D96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73ED053-3041-434A-846F-1D3539A0EA01}" type="datetime1">
              <a:rPr lang="sv-SE" smtClean="0"/>
              <a:pPr/>
              <a:t>2024-03-11</a:t>
            </a:fld>
            <a:endParaRPr lang="sv-SE"/>
          </a:p>
        </p:txBody>
      </p:sp>
      <p:sp>
        <p:nvSpPr>
          <p:cNvPr id="25" name="Platshållare för bildnummer 23">
            <a:extLst>
              <a:ext uri="{FF2B5EF4-FFF2-40B4-BE49-F238E27FC236}">
                <a16:creationId xmlns:a16="http://schemas.microsoft.com/office/drawing/2014/main" id="{98384C1B-F48F-E543-9875-E6D3B7909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6" name="Platshållare för bild 16">
            <a:extLst>
              <a:ext uri="{FF2B5EF4-FFF2-40B4-BE49-F238E27FC236}">
                <a16:creationId xmlns:a16="http://schemas.microsoft.com/office/drawing/2014/main" id="{8DC66312-3A93-1940-A88D-7F1A6D61D63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0150" y="230505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Logotyp</a:t>
            </a:r>
          </a:p>
        </p:txBody>
      </p:sp>
      <p:sp>
        <p:nvSpPr>
          <p:cNvPr id="28" name="Platshållare för bild 16">
            <a:extLst>
              <a:ext uri="{FF2B5EF4-FFF2-40B4-BE49-F238E27FC236}">
                <a16:creationId xmlns:a16="http://schemas.microsoft.com/office/drawing/2014/main" id="{D4A4933F-CB29-8549-8151-0457C8C774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22185" y="230505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Logotyp</a:t>
            </a:r>
          </a:p>
        </p:txBody>
      </p:sp>
      <p:sp>
        <p:nvSpPr>
          <p:cNvPr id="30" name="Platshållare för bild 16">
            <a:extLst>
              <a:ext uri="{FF2B5EF4-FFF2-40B4-BE49-F238E27FC236}">
                <a16:creationId xmlns:a16="http://schemas.microsoft.com/office/drawing/2014/main" id="{4E7AF49C-B4DA-024F-94A5-4863E1439CD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45328" y="2302463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Logotyp</a:t>
            </a:r>
          </a:p>
        </p:txBody>
      </p:sp>
      <p:sp>
        <p:nvSpPr>
          <p:cNvPr id="33" name="Platshållare för bild 16">
            <a:extLst>
              <a:ext uri="{FF2B5EF4-FFF2-40B4-BE49-F238E27FC236}">
                <a16:creationId xmlns:a16="http://schemas.microsoft.com/office/drawing/2014/main" id="{E722EE90-CC94-1B4C-AC65-98ECE9185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68471" y="230578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Logotyp</a:t>
            </a:r>
          </a:p>
        </p:txBody>
      </p:sp>
      <p:sp>
        <p:nvSpPr>
          <p:cNvPr id="35" name="Platshållare för bild 16">
            <a:extLst>
              <a:ext uri="{FF2B5EF4-FFF2-40B4-BE49-F238E27FC236}">
                <a16:creationId xmlns:a16="http://schemas.microsoft.com/office/drawing/2014/main" id="{1FF77304-1B06-DE46-AE4B-64103259CCF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90194" y="230578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Logotyp</a:t>
            </a:r>
          </a:p>
        </p:txBody>
      </p:sp>
      <p:sp>
        <p:nvSpPr>
          <p:cNvPr id="41" name="Platshållare för bild 16">
            <a:extLst>
              <a:ext uri="{FF2B5EF4-FFF2-40B4-BE49-F238E27FC236}">
                <a16:creationId xmlns:a16="http://schemas.microsoft.com/office/drawing/2014/main" id="{90886466-5A94-DE47-BAC7-A789D372AB1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200150" y="353876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Logotyp</a:t>
            </a:r>
          </a:p>
        </p:txBody>
      </p:sp>
      <p:sp>
        <p:nvSpPr>
          <p:cNvPr id="42" name="Platshållare för bild 16">
            <a:extLst>
              <a:ext uri="{FF2B5EF4-FFF2-40B4-BE49-F238E27FC236}">
                <a16:creationId xmlns:a16="http://schemas.microsoft.com/office/drawing/2014/main" id="{780A3EE8-27A3-5D42-9136-F388A084332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22185" y="353876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Logotyp</a:t>
            </a:r>
          </a:p>
        </p:txBody>
      </p:sp>
      <p:sp>
        <p:nvSpPr>
          <p:cNvPr id="43" name="Platshållare för bild 16">
            <a:extLst>
              <a:ext uri="{FF2B5EF4-FFF2-40B4-BE49-F238E27FC236}">
                <a16:creationId xmlns:a16="http://schemas.microsoft.com/office/drawing/2014/main" id="{F8F7C9B6-4FF1-FD41-A671-237CD95DD20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45328" y="3536177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Logotyp</a:t>
            </a:r>
          </a:p>
        </p:txBody>
      </p:sp>
      <p:sp>
        <p:nvSpPr>
          <p:cNvPr id="44" name="Platshållare för bild 16">
            <a:extLst>
              <a:ext uri="{FF2B5EF4-FFF2-40B4-BE49-F238E27FC236}">
                <a16:creationId xmlns:a16="http://schemas.microsoft.com/office/drawing/2014/main" id="{800A29CC-8606-2D4E-B0F8-5D54F215E21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68471" y="353949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Logotyp</a:t>
            </a:r>
          </a:p>
        </p:txBody>
      </p:sp>
      <p:sp>
        <p:nvSpPr>
          <p:cNvPr id="45" name="Platshållare för bild 16">
            <a:extLst>
              <a:ext uri="{FF2B5EF4-FFF2-40B4-BE49-F238E27FC236}">
                <a16:creationId xmlns:a16="http://schemas.microsoft.com/office/drawing/2014/main" id="{09BD6279-EDBB-354C-859F-6B012992602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90194" y="353949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Logotyp</a:t>
            </a:r>
          </a:p>
        </p:txBody>
      </p:sp>
      <p:sp>
        <p:nvSpPr>
          <p:cNvPr id="51" name="Platshållare för bild 16">
            <a:extLst>
              <a:ext uri="{FF2B5EF4-FFF2-40B4-BE49-F238E27FC236}">
                <a16:creationId xmlns:a16="http://schemas.microsoft.com/office/drawing/2014/main" id="{45B157AE-0160-B341-8FC9-B5E01E87D6D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200150" y="478728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Logotyp</a:t>
            </a:r>
          </a:p>
        </p:txBody>
      </p:sp>
      <p:sp>
        <p:nvSpPr>
          <p:cNvPr id="52" name="Platshållare för bild 16">
            <a:extLst>
              <a:ext uri="{FF2B5EF4-FFF2-40B4-BE49-F238E27FC236}">
                <a16:creationId xmlns:a16="http://schemas.microsoft.com/office/drawing/2014/main" id="{CBB4928E-9CB0-B34B-A549-AAE78CBB853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22185" y="478728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Logotyp</a:t>
            </a:r>
          </a:p>
        </p:txBody>
      </p:sp>
      <p:sp>
        <p:nvSpPr>
          <p:cNvPr id="53" name="Platshållare för bild 16">
            <a:extLst>
              <a:ext uri="{FF2B5EF4-FFF2-40B4-BE49-F238E27FC236}">
                <a16:creationId xmlns:a16="http://schemas.microsoft.com/office/drawing/2014/main" id="{872F6228-952C-B744-9013-C8681F9AEDB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045328" y="4784702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Logotyp</a:t>
            </a:r>
          </a:p>
        </p:txBody>
      </p:sp>
      <p:sp>
        <p:nvSpPr>
          <p:cNvPr id="54" name="Platshållare för bild 16">
            <a:extLst>
              <a:ext uri="{FF2B5EF4-FFF2-40B4-BE49-F238E27FC236}">
                <a16:creationId xmlns:a16="http://schemas.microsoft.com/office/drawing/2014/main" id="{3CBD17C3-3D9F-014E-82BC-BB6BC723693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968471" y="478801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Logotyp</a:t>
            </a:r>
          </a:p>
        </p:txBody>
      </p:sp>
      <p:sp>
        <p:nvSpPr>
          <p:cNvPr id="55" name="Platshållare för bild 16">
            <a:extLst>
              <a:ext uri="{FF2B5EF4-FFF2-40B4-BE49-F238E27FC236}">
                <a16:creationId xmlns:a16="http://schemas.microsoft.com/office/drawing/2014/main" id="{9B21672A-993A-6D49-8F07-9C75A5C119A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890194" y="478801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/>
              <a:t>Logotyp</a:t>
            </a:r>
          </a:p>
        </p:txBody>
      </p:sp>
    </p:spTree>
    <p:extLst>
      <p:ext uri="{BB962C8B-B14F-4D97-AF65-F5344CB8AC3E}">
        <p14:creationId xmlns:p14="http://schemas.microsoft.com/office/powerpoint/2010/main" val="1093504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Avslut">
    <p:bg>
      <p:bgPr>
        <a:solidFill>
          <a:srgbClr val="FAE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6E73705-2835-304A-B978-FEBF035E47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pic>
        <p:nvPicPr>
          <p:cNvPr id="24" name="Bild 23">
            <a:extLst>
              <a:ext uri="{FF2B5EF4-FFF2-40B4-BE49-F238E27FC236}">
                <a16:creationId xmlns:a16="http://schemas.microsoft.com/office/drawing/2014/main" id="{E23F5BBB-C9C0-CC47-AC05-378CCA138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7181" y="5433231"/>
            <a:ext cx="1997637" cy="948519"/>
          </a:xfrm>
          <a:prstGeom prst="rect">
            <a:avLst/>
          </a:prstGeom>
        </p:spPr>
      </p:pic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2624F830-1254-5447-BD06-4EFEEFD16E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6402" y="2712524"/>
            <a:ext cx="4359193" cy="1432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Sista sidan!</a:t>
            </a:r>
          </a:p>
        </p:txBody>
      </p:sp>
    </p:spTree>
    <p:extLst>
      <p:ext uri="{BB962C8B-B14F-4D97-AF65-F5344CB8AC3E}">
        <p14:creationId xmlns:p14="http://schemas.microsoft.com/office/powerpoint/2010/main" val="2852393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vslu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5EF2F5F-BFF3-9B49-B085-5BAC23257E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3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2624F830-1254-5447-BD06-4EFEEFD16E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6402" y="2712524"/>
            <a:ext cx="4359193" cy="1432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Sista sidan!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6186630-E3AC-D24E-BCA1-8E95E621ED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064" y="5440594"/>
            <a:ext cx="1738002" cy="823263"/>
          </a:xfrm>
          <a:prstGeom prst="rect">
            <a:avLst/>
          </a:prstGeom>
        </p:spPr>
      </p:pic>
      <p:cxnSp>
        <p:nvCxnSpPr>
          <p:cNvPr id="2" name="Rak 8">
            <a:extLst>
              <a:ext uri="{FF2B5EF4-FFF2-40B4-BE49-F238E27FC236}">
                <a16:creationId xmlns:a16="http://schemas.microsoft.com/office/drawing/2014/main" id="{AC6A2FC6-0CD7-47E5-A402-008C8C69D7B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440594"/>
            <a:ext cx="0" cy="7495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75278D7-921B-8981-48CC-1BA168357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847" y="5667715"/>
            <a:ext cx="2046781" cy="5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825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Rubrik, bild, punktlis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>
            <a:extLst>
              <a:ext uri="{FF2B5EF4-FFF2-40B4-BE49-F238E27FC236}">
                <a16:creationId xmlns:a16="http://schemas.microsoft.com/office/drawing/2014/main" id="{2A26B246-296B-7042-9AE8-46F2FEFC927B}"/>
              </a:ext>
            </a:extLst>
          </p:cNvPr>
          <p:cNvSpPr/>
          <p:nvPr userDrawn="1"/>
        </p:nvSpPr>
        <p:spPr>
          <a:xfrm>
            <a:off x="0" y="0"/>
            <a:ext cx="2116899" cy="5636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Platshållare för bildnummer 23">
            <a:extLst>
              <a:ext uri="{FF2B5EF4-FFF2-40B4-BE49-F238E27FC236}">
                <a16:creationId xmlns:a16="http://schemas.microsoft.com/office/drawing/2014/main" id="{8F772B3B-1A02-324E-ABDF-D358C0C5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26" name="Rak 25">
            <a:extLst>
              <a:ext uri="{FF2B5EF4-FFF2-40B4-BE49-F238E27FC236}">
                <a16:creationId xmlns:a16="http://schemas.microsoft.com/office/drawing/2014/main" id="{50D6A072-391C-9148-AA12-4775E9A8DBD1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ubtitle 2">
            <a:extLst>
              <a:ext uri="{FF2B5EF4-FFF2-40B4-BE49-F238E27FC236}">
                <a16:creationId xmlns:a16="http://schemas.microsoft.com/office/drawing/2014/main" id="{8AB4C214-D200-2D49-A78E-EF7F4C453C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3" y="3602607"/>
            <a:ext cx="4545084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underrubriken</a:t>
            </a:r>
            <a:endParaRPr lang="en-US"/>
          </a:p>
        </p:txBody>
      </p:sp>
      <p:sp>
        <p:nvSpPr>
          <p:cNvPr id="37" name="Platshållare för text 18">
            <a:extLst>
              <a:ext uri="{FF2B5EF4-FFF2-40B4-BE49-F238E27FC236}">
                <a16:creationId xmlns:a16="http://schemas.microsoft.com/office/drawing/2014/main" id="{C4B8518E-02B0-5440-911A-A4B58D0A81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41519" y="1569404"/>
            <a:ext cx="2548862" cy="11433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Kort punktlista</a:t>
            </a:r>
          </a:p>
          <a:p>
            <a:pPr lvl="0"/>
            <a:r>
              <a:rPr lang="sv-SE"/>
              <a:t>Skriv här </a:t>
            </a:r>
          </a:p>
          <a:p>
            <a:pPr lvl="0"/>
            <a:r>
              <a:rPr lang="sv-SE"/>
              <a:t>Skriv här</a:t>
            </a:r>
          </a:p>
        </p:txBody>
      </p:sp>
      <p:sp>
        <p:nvSpPr>
          <p:cNvPr id="38" name="Platshållare för text 22">
            <a:extLst>
              <a:ext uri="{FF2B5EF4-FFF2-40B4-BE49-F238E27FC236}">
                <a16:creationId xmlns:a16="http://schemas.microsoft.com/office/drawing/2014/main" id="{AE47C080-0640-704E-917C-0A1E0D8CE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41519" y="1139942"/>
            <a:ext cx="2548862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39" name="Platshållare för text 18">
            <a:extLst>
              <a:ext uri="{FF2B5EF4-FFF2-40B4-BE49-F238E27FC236}">
                <a16:creationId xmlns:a16="http://schemas.microsoft.com/office/drawing/2014/main" id="{C900CB08-7AB1-C84B-92A5-09042B68F6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41519" y="3032446"/>
            <a:ext cx="2548862" cy="114331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Kort punktlista</a:t>
            </a:r>
          </a:p>
          <a:p>
            <a:pPr lvl="0"/>
            <a:r>
              <a:rPr lang="sv-SE"/>
              <a:t>Skriv här </a:t>
            </a:r>
          </a:p>
          <a:p>
            <a:pPr lvl="0"/>
            <a:r>
              <a:rPr lang="sv-SE"/>
              <a:t>Skriv här</a:t>
            </a:r>
          </a:p>
        </p:txBody>
      </p:sp>
      <p:sp>
        <p:nvSpPr>
          <p:cNvPr id="40" name="Platshållare för text 18">
            <a:extLst>
              <a:ext uri="{FF2B5EF4-FFF2-40B4-BE49-F238E27FC236}">
                <a16:creationId xmlns:a16="http://schemas.microsoft.com/office/drawing/2014/main" id="{77827197-4780-DF41-A496-38B7968C59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41519" y="4489583"/>
            <a:ext cx="2548862" cy="114331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/>
              <a:t>Kort punktlista</a:t>
            </a:r>
          </a:p>
          <a:p>
            <a:pPr lvl="0"/>
            <a:r>
              <a:rPr lang="sv-SE"/>
              <a:t>Skriv här </a:t>
            </a:r>
          </a:p>
          <a:p>
            <a:pPr lvl="0"/>
            <a:r>
              <a:rPr lang="sv-SE"/>
              <a:t>Skriv här</a:t>
            </a:r>
          </a:p>
        </p:txBody>
      </p:sp>
      <p:cxnSp>
        <p:nvCxnSpPr>
          <p:cNvPr id="43" name="Rak 42">
            <a:extLst>
              <a:ext uri="{FF2B5EF4-FFF2-40B4-BE49-F238E27FC236}">
                <a16:creationId xmlns:a16="http://schemas.microsoft.com/office/drawing/2014/main" id="{D0C323BB-4310-9C46-A812-8A43653516DB}"/>
              </a:ext>
            </a:extLst>
          </p:cNvPr>
          <p:cNvCxnSpPr>
            <a:cxnSpLocks/>
          </p:cNvCxnSpPr>
          <p:nvPr userDrawn="1"/>
        </p:nvCxnSpPr>
        <p:spPr>
          <a:xfrm>
            <a:off x="7578247" y="438382"/>
            <a:ext cx="42219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3A8B648E-51EE-6B4F-BEF8-263E7030D3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2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4916" y="2783400"/>
            <a:ext cx="7842169" cy="18702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</a:t>
            </a:r>
            <a:br>
              <a:rPr lang="sv-SE"/>
            </a:br>
            <a:r>
              <a:rPr lang="sv-SE"/>
              <a:t>ändra rubrik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0DC7DD40-2BBE-FD47-B5D1-DCF785B0BB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1671" y="669975"/>
            <a:ext cx="1708659" cy="811306"/>
          </a:xfrm>
          <a:prstGeom prst="rect">
            <a:avLst/>
          </a:prstGeom>
        </p:spPr>
      </p:pic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CF997969-62B2-E34F-B02B-FEA32A784A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3556" y="5955811"/>
            <a:ext cx="1804889" cy="42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EN UNDERRUBRIK</a:t>
            </a:r>
            <a:br>
              <a:rPr lang="sv-SE"/>
            </a:br>
            <a:r>
              <a:rPr lang="sv-SE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3278171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Rak 11">
            <a:extLst>
              <a:ext uri="{FF2B5EF4-FFF2-40B4-BE49-F238E27FC236}">
                <a16:creationId xmlns:a16="http://schemas.microsoft.com/office/drawing/2014/main" id="{A744BAE6-61A3-B34C-B489-75AA9FDCA023}"/>
              </a:ext>
            </a:extLst>
          </p:cNvPr>
          <p:cNvCxnSpPr>
            <a:cxnSpLocks/>
          </p:cNvCxnSpPr>
          <p:nvPr userDrawn="1"/>
        </p:nvCxnSpPr>
        <p:spPr>
          <a:xfrm flipH="1">
            <a:off x="4741683" y="368366"/>
            <a:ext cx="2465210" cy="613612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06F194E-6202-E549-AF1F-32A3CE881F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55876" y="4978398"/>
            <a:ext cx="2038118" cy="976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Projekt-logotyp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A823D168-2479-9142-A21D-2C31727F0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3012" y="967970"/>
            <a:ext cx="1670949" cy="7934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8A5A16F-1CF9-F049-9B18-B31DBD6FF6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6254" y="2890740"/>
            <a:ext cx="5699492" cy="1366278"/>
          </a:xfrm>
          <a:prstGeom prst="rect">
            <a:avLst/>
          </a:prstGeom>
          <a:solidFill>
            <a:srgbClr val="EFF2F5"/>
          </a:solidFill>
        </p:spPr>
        <p:txBody>
          <a:bodyPr anchor="ctr"/>
          <a:lstStyle>
            <a:lvl1pPr algn="ctr">
              <a:lnSpc>
                <a:spcPct val="100000"/>
              </a:lnSpc>
              <a:defRPr sz="40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rubriken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64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ubrik me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9EF648-6A90-9328-67FB-605A8FCB716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3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6B44079D-3DAD-8F45-A831-F330F78A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65773E32-0C08-E94E-9D45-85C7A4E9171F}" type="datetime1">
              <a:rPr lang="sv-SE" smtClean="0"/>
              <a:pPr/>
              <a:t>2024-03-11</a:t>
            </a:fld>
            <a:endParaRPr lang="sv-SE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9730448C-5DEA-7C4E-9F1F-CD746849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Graphic 33">
            <a:extLst>
              <a:ext uri="{FF2B5EF4-FFF2-40B4-BE49-F238E27FC236}">
                <a16:creationId xmlns:a16="http://schemas.microsoft.com/office/drawing/2014/main" id="{128A49A6-2F56-4860-BD4F-FD535CDE6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317" y="6306910"/>
            <a:ext cx="1780317" cy="447566"/>
          </a:xfrm>
          <a:prstGeom prst="rect">
            <a:avLst/>
          </a:prstGeom>
        </p:spPr>
      </p:pic>
      <p:pic>
        <p:nvPicPr>
          <p:cNvPr id="4" name="Bildobjekt 15">
            <a:extLst>
              <a:ext uri="{FF2B5EF4-FFF2-40B4-BE49-F238E27FC236}">
                <a16:creationId xmlns:a16="http://schemas.microsoft.com/office/drawing/2014/main" id="{D9C8D3B3-64C0-8877-BB8E-9635D86DAE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33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ubrik me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9EF648-6A90-9328-67FB-605A8FCB716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3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12">
            <a:extLst>
              <a:ext uri="{FF2B5EF4-FFF2-40B4-BE49-F238E27FC236}">
                <a16:creationId xmlns:a16="http://schemas.microsoft.com/office/drawing/2014/main" id="{FF5EEF0E-FBF7-DCE5-4AA8-D25DEC35B852}"/>
              </a:ext>
            </a:extLst>
          </p:cNvPr>
          <p:cNvSpPr/>
          <p:nvPr userDrawn="1"/>
        </p:nvSpPr>
        <p:spPr>
          <a:xfrm>
            <a:off x="5355771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546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6B44079D-3DAD-8F45-A831-F330F78A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65773E32-0C08-E94E-9D45-85C7A4E9171F}" type="datetime1">
              <a:rPr lang="sv-SE" smtClean="0"/>
              <a:pPr/>
              <a:t>2024-03-11</a:t>
            </a:fld>
            <a:endParaRPr lang="sv-SE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9730448C-5DEA-7C4E-9F1F-CD746849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Graphic 33">
            <a:extLst>
              <a:ext uri="{FF2B5EF4-FFF2-40B4-BE49-F238E27FC236}">
                <a16:creationId xmlns:a16="http://schemas.microsoft.com/office/drawing/2014/main" id="{128A49A6-2F56-4860-BD4F-FD535CDE6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6580" y="6294159"/>
            <a:ext cx="1780317" cy="447566"/>
          </a:xfrm>
          <a:prstGeom prst="rect">
            <a:avLst/>
          </a:prstGeom>
        </p:spPr>
      </p:pic>
      <p:pic>
        <p:nvPicPr>
          <p:cNvPr id="4" name="Bildobjekt 15">
            <a:extLst>
              <a:ext uri="{FF2B5EF4-FFF2-40B4-BE49-F238E27FC236}">
                <a16:creationId xmlns:a16="http://schemas.microsoft.com/office/drawing/2014/main" id="{D9C8D3B3-64C0-8877-BB8E-9635D86DAE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715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9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69BF4903-BCFE-2A4D-8B9E-1009F2438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31466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736" r:id="rId8"/>
    <p:sldLayoutId id="2147483740" r:id="rId9"/>
    <p:sldLayoutId id="2147483739" r:id="rId10"/>
    <p:sldLayoutId id="2147483734" r:id="rId11"/>
    <p:sldLayoutId id="2147483733" r:id="rId12"/>
    <p:sldLayoutId id="2147483731" r:id="rId13"/>
    <p:sldLayoutId id="2147483730" r:id="rId14"/>
    <p:sldLayoutId id="2147483677" r:id="rId15"/>
    <p:sldLayoutId id="2147483729" r:id="rId16"/>
    <p:sldLayoutId id="2147483732" r:id="rId17"/>
    <p:sldLayoutId id="2147483738" r:id="rId18"/>
    <p:sldLayoutId id="2147483741" r:id="rId1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73A2E444-62B3-7B40-830A-FCAB837C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11DA1CD7-E7A5-7544-BEAF-EEBB2B739F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2024-03-11</a:t>
            </a:fld>
            <a:endParaRPr lang="sv-SE"/>
          </a:p>
        </p:txBody>
      </p:sp>
      <p:sp>
        <p:nvSpPr>
          <p:cNvPr id="10" name="Platshållare för bildnummer 23">
            <a:extLst>
              <a:ext uri="{FF2B5EF4-FFF2-40B4-BE49-F238E27FC236}">
                <a16:creationId xmlns:a16="http://schemas.microsoft.com/office/drawing/2014/main" id="{11FB0B32-A9A6-F846-AF7A-CE7BBB9A1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3" name="Bildobjekt 7">
            <a:extLst>
              <a:ext uri="{FF2B5EF4-FFF2-40B4-BE49-F238E27FC236}">
                <a16:creationId xmlns:a16="http://schemas.microsoft.com/office/drawing/2014/main" id="{96E2BD11-F293-F622-68A5-1E0D372F95A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6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BBDECCAC-192C-3A45-9A1A-7197A07C4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2B9262F9-F6FF-4D43-8541-B957A7BE3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2024-03-11</a:t>
            </a:fld>
            <a:endParaRPr lang="sv-SE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B5ED7DBE-53E3-4B4A-A10B-EFF59E36E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4806378-8FE3-0545-8BAC-F5AF944FA7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2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1F32B7CF-E367-244E-9278-7FB560BE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F3F76584-490E-3949-9B65-EE0FA049A9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2024-03-11</a:t>
            </a:fld>
            <a:endParaRPr lang="sv-SE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8A633FA7-5050-1247-AC72-E25ACC64F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59F4C7A-E8E6-C144-9962-596787C1E57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E6A6CD0B-0A5F-AE4A-A153-819941F70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E762145A-2BFF-9A44-86BD-CBA1300CD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2024-03-11</a:t>
            </a:fld>
            <a:endParaRPr lang="sv-SE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0B566E9C-81B0-3B4F-8651-935343021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A44E55D-B2CA-A34B-8CB7-F625AFAF6B6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0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07CB9EB-2406-544C-B77E-074F6E30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EFEB37F3-7B8A-FC4D-B1A4-3D0A338C7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2024-03-11</a:t>
            </a:fld>
            <a:endParaRPr lang="sv-SE"/>
          </a:p>
        </p:txBody>
      </p:sp>
      <p:sp>
        <p:nvSpPr>
          <p:cNvPr id="10" name="Platshållare för bildnummer 23">
            <a:extLst>
              <a:ext uri="{FF2B5EF4-FFF2-40B4-BE49-F238E27FC236}">
                <a16:creationId xmlns:a16="http://schemas.microsoft.com/office/drawing/2014/main" id="{BBBA9353-9A07-D344-8BC1-A6C8D6DDD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FF1A635-3FD9-4944-8E97-C74CFD7A9DD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1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28" r:id="rId2"/>
    <p:sldLayoutId id="2147483698" r:id="rId3"/>
    <p:sldLayoutId id="2147483699" r:id="rId4"/>
    <p:sldLayoutId id="2147483700" r:id="rId5"/>
    <p:sldLayoutId id="2147483723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38BA8586-46AB-C346-8578-C73FCACC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1B19AB6F-1BEA-1C40-B72B-312D2D45D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249C834-F37F-6248-8E7B-07349C8473B9}" type="datetime1">
              <a:rPr lang="sv-SE" smtClean="0"/>
              <a:pPr/>
              <a:t>2024-03-11</a:t>
            </a:fld>
            <a:endParaRPr lang="sv-SE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8DDF1653-FFC8-3D44-8752-8547DBF8C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3CCF33E-2C4B-9448-9BEE-750C061B44B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3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478F77EB-EC71-A346-A9B0-6C48F7B9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7AE9F9AD-B20A-E44E-A9CE-BCDA04366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2024-03-11</a:t>
            </a:fld>
            <a:endParaRPr lang="sv-SE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BA8B414C-B89F-7C41-8DA9-E04CAE7B1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ECAF94E-9920-3448-B73A-DAAAC50CD0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8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8" r:id="rId3"/>
    <p:sldLayoutId id="2147483712" r:id="rId4"/>
    <p:sldLayoutId id="2147483713" r:id="rId5"/>
    <p:sldLayoutId id="2147483719" r:id="rId6"/>
    <p:sldLayoutId id="2147483714" r:id="rId7"/>
    <p:sldLayoutId id="2147483715" r:id="rId8"/>
    <p:sldLayoutId id="2147483716" r:id="rId9"/>
    <p:sldLayoutId id="2147483717" r:id="rId10"/>
    <p:sldLayoutId id="2147483727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1">
            <a:extLst>
              <a:ext uri="{FF2B5EF4-FFF2-40B4-BE49-F238E27FC236}">
                <a16:creationId xmlns:a16="http://schemas.microsoft.com/office/drawing/2014/main" id="{9BA3FD35-1568-371A-1B9A-E05119D9CCA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62819" y="3680296"/>
            <a:ext cx="10266362" cy="1870075"/>
          </a:xfrm>
        </p:spPr>
        <p:txBody>
          <a:bodyPr anchor="t"/>
          <a:lstStyle/>
          <a:p>
            <a:pPr marL="0" indent="0">
              <a:buNone/>
            </a:pPr>
            <a:r>
              <a:rPr lang="sv-SE" sz="5400">
                <a:solidFill>
                  <a:schemeClr val="bg1"/>
                </a:solidFill>
                <a:latin typeface="Lab Grotesque Black" panose="020B0604020202020204" charset="0"/>
              </a:rPr>
              <a:t>Rekryteringsenkäten 2023</a:t>
            </a:r>
          </a:p>
          <a:p>
            <a:pPr marL="0" indent="0">
              <a:buNone/>
            </a:pPr>
            <a:r>
              <a:rPr lang="sv-SE" sz="3200">
                <a:solidFill>
                  <a:schemeClr val="bg1"/>
                </a:solidFill>
                <a:latin typeface="Lab Grotesque Black" panose="020B0604020202020204" charset="0"/>
              </a:rPr>
              <a:t>Byggföretagen</a:t>
            </a:r>
          </a:p>
        </p:txBody>
      </p:sp>
    </p:spTree>
    <p:extLst>
      <p:ext uri="{BB962C8B-B14F-4D97-AF65-F5344CB8AC3E}">
        <p14:creationId xmlns:p14="http://schemas.microsoft.com/office/powerpoint/2010/main" val="223513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2">
            <a:extLst>
              <a:ext uri="{FF2B5EF4-FFF2-40B4-BE49-F238E27FC236}">
                <a16:creationId xmlns:a16="http://schemas.microsoft.com/office/drawing/2014/main" id="{7598598D-9753-AD14-B103-0E22EFFE47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2019275"/>
              </p:ext>
            </p:extLst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1">
            <a:extLst>
              <a:ext uri="{FF2B5EF4-FFF2-40B4-BE49-F238E27FC236}">
                <a16:creationId xmlns:a16="http://schemas.microsoft.com/office/drawing/2014/main" id="{07D5BB97-F4BA-4F7F-A3E7-DFE7D53CA6C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521979"/>
            <a:ext cx="12192000" cy="706438"/>
          </a:xfrm>
        </p:spPr>
        <p:txBody>
          <a:bodyPr>
            <a:noAutofit/>
          </a:bodyPr>
          <a:lstStyle/>
          <a:p>
            <a:pPr algn="ctr">
              <a:tabLst>
                <a:tab pos="4127500" algn="l"/>
              </a:tabLst>
            </a:pPr>
            <a:r>
              <a:rPr lang="sv-SE" sz="2800">
                <a:solidFill>
                  <a:schemeClr val="bg1"/>
                </a:solidFill>
              </a:rPr>
              <a:t>Svårighetsgrad att rekrytera olika </a:t>
            </a:r>
            <a:br>
              <a:rPr lang="sv-SE" sz="2800">
                <a:solidFill>
                  <a:schemeClr val="bg1"/>
                </a:solidFill>
              </a:rPr>
            </a:br>
            <a:r>
              <a:rPr lang="sv-SE" sz="2800">
                <a:solidFill>
                  <a:schemeClr val="bg1"/>
                </a:solidFill>
              </a:rPr>
              <a:t>utbildningsnivåer i Byggföretagen</a:t>
            </a:r>
          </a:p>
        </p:txBody>
      </p:sp>
      <p:sp>
        <p:nvSpPr>
          <p:cNvPr id="6" name="o3">
            <a:extLst>
              <a:ext uri="{FF2B5EF4-FFF2-40B4-BE49-F238E27FC236}">
                <a16:creationId xmlns:a16="http://schemas.microsoft.com/office/drawing/2014/main" id="{6C379504-EF89-F6A3-C572-0DF481939AA9}"/>
              </a:ext>
            </a:extLst>
          </p:cNvPr>
          <p:cNvSpPr txBox="1"/>
          <p:nvPr/>
        </p:nvSpPr>
        <p:spPr>
          <a:xfrm>
            <a:off x="9521687" y="6150114"/>
            <a:ext cx="2494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Bas: De som försökt rekrytera på respektive utbildningsnivå i Byggföretagen. </a:t>
            </a:r>
          </a:p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Saknas värde för någon utbildningsnivå är </a:t>
            </a:r>
          </a:p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basen mindre än 5 och därmed för liten för att kunna redovisas</a:t>
            </a:r>
          </a:p>
          <a:p>
            <a:endParaRPr lang="sv-SE" sz="800">
              <a:solidFill>
                <a:schemeClr val="bg1"/>
              </a:solidFill>
              <a:latin typeface="Lab Grotesque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02FF09-BD2D-21DB-E2BE-8C6AFDC30A4D}"/>
              </a:ext>
            </a:extLst>
          </p:cNvPr>
          <p:cNvSpPr txBox="1"/>
          <p:nvPr/>
        </p:nvSpPr>
        <p:spPr>
          <a:xfrm>
            <a:off x="7453346" y="6145987"/>
            <a:ext cx="2068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Fråga: Hur svårt har det varit att rekrytera medarbetare med utbildningsnivån…? </a:t>
            </a:r>
          </a:p>
          <a:p>
            <a:endParaRPr lang="sv-SE" sz="800">
              <a:solidFill>
                <a:schemeClr val="bg1"/>
              </a:solidFill>
              <a:latin typeface="Lab Grotesque" panose="020B060402020202020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3BA724A-E8D6-982B-5041-91C95927ABC3}"/>
              </a:ext>
            </a:extLst>
          </p:cNvPr>
          <p:cNvGrpSpPr/>
          <p:nvPr/>
        </p:nvGrpSpPr>
        <p:grpSpPr>
          <a:xfrm>
            <a:off x="5069756" y="1630223"/>
            <a:ext cx="2858713" cy="276999"/>
            <a:chOff x="4180536" y="1734444"/>
            <a:chExt cx="2858713" cy="27699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B0EC38-EA94-DA9B-7EF1-DAAF2A2979A5}"/>
                </a:ext>
              </a:extLst>
            </p:cNvPr>
            <p:cNvSpPr txBox="1"/>
            <p:nvPr/>
          </p:nvSpPr>
          <p:spPr>
            <a:xfrm>
              <a:off x="4352659" y="1734444"/>
              <a:ext cx="11328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>
                  <a:solidFill>
                    <a:schemeClr val="bg1"/>
                  </a:solidFill>
                  <a:latin typeface="Lab Grotesque" panose="020B0604020202020204" charset="0"/>
                </a:rPr>
                <a:t>Mycket svårt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92076CE-DB6F-54CC-F2DD-A5C64C6E23D5}"/>
                </a:ext>
              </a:extLst>
            </p:cNvPr>
            <p:cNvSpPr/>
            <p:nvPr/>
          </p:nvSpPr>
          <p:spPr>
            <a:xfrm>
              <a:off x="4180536" y="1797639"/>
              <a:ext cx="172123" cy="150607"/>
            </a:xfrm>
            <a:prstGeom prst="rect">
              <a:avLst/>
            </a:prstGeom>
            <a:solidFill>
              <a:srgbClr val="DA5C5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C75CD31-191E-24F4-A11E-F81B9CFF7A03}"/>
                </a:ext>
              </a:extLst>
            </p:cNvPr>
            <p:cNvSpPr txBox="1"/>
            <p:nvPr/>
          </p:nvSpPr>
          <p:spPr>
            <a:xfrm>
              <a:off x="5648133" y="1734444"/>
              <a:ext cx="13911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>
                  <a:solidFill>
                    <a:schemeClr val="bg1"/>
                  </a:solidFill>
                  <a:latin typeface="Lab Grotesque" panose="020B0604020202020204" charset="0"/>
                </a:rPr>
                <a:t>Ganska svårt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55A5212-4D82-D42F-5254-14E0694CC3AB}"/>
                </a:ext>
              </a:extLst>
            </p:cNvPr>
            <p:cNvSpPr/>
            <p:nvPr/>
          </p:nvSpPr>
          <p:spPr>
            <a:xfrm>
              <a:off x="5485535" y="1797639"/>
              <a:ext cx="172123" cy="15060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370745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4">
            <a:extLst>
              <a:ext uri="{FF2B5EF4-FFF2-40B4-BE49-F238E27FC236}">
                <a16:creationId xmlns:a16="http://schemas.microsoft.com/office/drawing/2014/main" id="{26E8F61D-C74C-EED1-CB2D-210207FAD939}"/>
              </a:ext>
            </a:extLst>
          </p:cNvPr>
          <p:cNvSpPr txBox="1">
            <a:spLocks/>
          </p:cNvSpPr>
          <p:nvPr/>
        </p:nvSpPr>
        <p:spPr>
          <a:xfrm>
            <a:off x="0" y="806921"/>
            <a:ext cx="12192000" cy="7070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Lab Grotesque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sv-SE" sz="3100">
                <a:solidFill>
                  <a:schemeClr val="bg1"/>
                </a:solidFill>
              </a:rPr>
              <a:t>Tjänster/yrken som varit särskilt svåra att rekrytera till</a:t>
            </a:r>
          </a:p>
        </p:txBody>
      </p:sp>
      <p:graphicFrame>
        <p:nvGraphicFramePr>
          <p:cNvPr id="5" name="o1">
            <a:extLst>
              <a:ext uri="{FF2B5EF4-FFF2-40B4-BE49-F238E27FC236}">
                <a16:creationId xmlns:a16="http://schemas.microsoft.com/office/drawing/2014/main" id="{1395CF61-90C0-6842-304A-BBEB43E5D1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503298"/>
              </p:ext>
            </p:extLst>
          </p:nvPr>
        </p:nvGraphicFramePr>
        <p:xfrm>
          <a:off x="1884473" y="2039474"/>
          <a:ext cx="8423053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00">
                  <a:extLst>
                    <a:ext uri="{9D8B030D-6E8A-4147-A177-3AD203B41FA5}">
                      <a16:colId xmlns:a16="http://schemas.microsoft.com/office/drawing/2014/main" val="2915102490"/>
                    </a:ext>
                  </a:extLst>
                </a:gridCol>
                <a:gridCol w="3398634">
                  <a:extLst>
                    <a:ext uri="{9D8B030D-6E8A-4147-A177-3AD203B41FA5}">
                      <a16:colId xmlns:a16="http://schemas.microsoft.com/office/drawing/2014/main" val="292213190"/>
                    </a:ext>
                  </a:extLst>
                </a:gridCol>
                <a:gridCol w="812419">
                  <a:extLst>
                    <a:ext uri="{9D8B030D-6E8A-4147-A177-3AD203B41FA5}">
                      <a16:colId xmlns:a16="http://schemas.microsoft.com/office/drawing/2014/main" val="1539597643"/>
                    </a:ext>
                  </a:extLst>
                </a:gridCol>
                <a:gridCol w="3398400">
                  <a:extLst>
                    <a:ext uri="{9D8B030D-6E8A-4147-A177-3AD203B41FA5}">
                      <a16:colId xmlns:a16="http://schemas.microsoft.com/office/drawing/2014/main" val="30232861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4400" b="1">
                          <a:solidFill>
                            <a:srgbClr val="EA8F12"/>
                          </a:solidFill>
                          <a:latin typeface="Lab Grotesque" panose="020B060402020202020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1" i="0" u="none" strike="noStrike">
                          <a:solidFill>
                            <a:schemeClr val="bg1"/>
                          </a:solidFill>
                          <a:latin typeface="Lab Grotesque" panose="020B0604020202020204" charset="0"/>
                          <a:cs typeface="Arial" pitchFamily="34" charset="0"/>
                        </a:rPr>
                        <a:t>Snickare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4400" b="1">
                          <a:solidFill>
                            <a:srgbClr val="EA8F12"/>
                          </a:solidFill>
                          <a:latin typeface="Lab Grotesque" panose="020B060402020202020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1" i="0" u="none" strike="noStrike">
                          <a:solidFill>
                            <a:schemeClr val="bg1"/>
                          </a:solidFill>
                          <a:latin typeface="Lab Grotesque" panose="020B0604020202020204" charset="0"/>
                          <a:cs typeface="Arial" pitchFamily="34" charset="0"/>
                        </a:rPr>
                        <a:t>Murare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341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4400" b="1">
                          <a:solidFill>
                            <a:srgbClr val="EA8F12"/>
                          </a:solidFill>
                          <a:latin typeface="Lab Grotesque" panose="020B060402020202020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1" i="0" u="none" strike="noStrike">
                          <a:solidFill>
                            <a:schemeClr val="bg1"/>
                          </a:solidFill>
                          <a:latin typeface="Lab Grotesque" panose="020B0604020202020204" charset="0"/>
                          <a:cs typeface="Arial" pitchFamily="34" charset="0"/>
                        </a:rPr>
                        <a:t>Platschefer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4400" b="1">
                          <a:solidFill>
                            <a:srgbClr val="EA8F12"/>
                          </a:solidFill>
                          <a:latin typeface="Lab Grotesque" panose="020B060402020202020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b="1" i="0" u="none" strike="noStrike">
                          <a:solidFill>
                            <a:schemeClr val="bg1"/>
                          </a:solidFill>
                          <a:latin typeface="Lab Grotesque" panose="020B0604020202020204" charset="0"/>
                          <a:cs typeface="Arial" pitchFamily="34" charset="0"/>
                        </a:rPr>
                        <a:t>Plattsättare</a:t>
                      </a:r>
                      <a:endParaRPr lang="sv-SE" b="1">
                        <a:solidFill>
                          <a:schemeClr val="bg1"/>
                        </a:solidFill>
                        <a:latin typeface="Lab Grotesque" panose="020B060402020202020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437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4400" b="1">
                          <a:solidFill>
                            <a:srgbClr val="EA8F12"/>
                          </a:solidFill>
                          <a:latin typeface="Lab Grotesque" panose="020B060402020202020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1" i="0" u="none" strike="noStrike">
                          <a:solidFill>
                            <a:schemeClr val="bg1"/>
                          </a:solidFill>
                          <a:latin typeface="Lab Grotesque" panose="020B0604020202020204" charset="0"/>
                          <a:cs typeface="Arial" pitchFamily="34" charset="0"/>
                        </a:rPr>
                        <a:t>Golvläggare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4400" b="1">
                          <a:solidFill>
                            <a:srgbClr val="EA8F12"/>
                          </a:solidFill>
                          <a:latin typeface="Lab Grotesque" panose="020B060402020202020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b="1" i="0" u="none" strike="noStrike">
                          <a:solidFill>
                            <a:schemeClr val="bg1"/>
                          </a:solidFill>
                          <a:latin typeface="Lab Grotesque" panose="020B0604020202020204" charset="0"/>
                          <a:cs typeface="Arial" pitchFamily="34" charset="0"/>
                        </a:rPr>
                        <a:t>Yrkesarbetare</a:t>
                      </a:r>
                      <a:endParaRPr lang="sv-SE" b="1">
                        <a:solidFill>
                          <a:schemeClr val="bg1"/>
                        </a:solidFill>
                        <a:latin typeface="Lab Grotesque" panose="020B060402020202020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074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4400" b="1">
                          <a:solidFill>
                            <a:srgbClr val="EA8F12"/>
                          </a:solidFill>
                          <a:latin typeface="Lab Grotesque" panose="020B060402020202020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1" i="0" u="none" strike="noStrike">
                          <a:solidFill>
                            <a:schemeClr val="bg1"/>
                          </a:solidFill>
                          <a:latin typeface="Lab Grotesque" panose="020B0604020202020204" charset="0"/>
                          <a:cs typeface="Arial" pitchFamily="34" charset="0"/>
                        </a:rPr>
                        <a:t>Projektledare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4400" b="1">
                          <a:solidFill>
                            <a:srgbClr val="EA8F12"/>
                          </a:solidFill>
                          <a:latin typeface="Lab Grotesque" panose="020B0604020202020204" charset="0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1" i="0" u="none" strike="noStrike">
                          <a:solidFill>
                            <a:schemeClr val="bg1"/>
                          </a:solidFill>
                          <a:latin typeface="Lab Grotesque" panose="020B0604020202020204" charset="0"/>
                          <a:cs typeface="Arial" pitchFamily="34" charset="0"/>
                        </a:rPr>
                        <a:t>Anläggningsarbetare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602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4400" b="1">
                          <a:solidFill>
                            <a:srgbClr val="EA8F12"/>
                          </a:solidFill>
                          <a:latin typeface="Lab Grotesque" panose="020B060402020202020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1" i="0" u="none" strike="noStrike">
                          <a:solidFill>
                            <a:schemeClr val="bg1"/>
                          </a:solidFill>
                          <a:latin typeface="Lab Grotesque" panose="020B0604020202020204" charset="0"/>
                          <a:cs typeface="Arial" pitchFamily="34" charset="0"/>
                        </a:rPr>
                        <a:t>Arbetsledare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4400" b="1">
                          <a:solidFill>
                            <a:srgbClr val="EA8F12"/>
                          </a:solidFill>
                          <a:latin typeface="Lab Grotesque" panose="020B0604020202020204" charset="0"/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b="1" i="0" u="none" strike="noStrike">
                          <a:solidFill>
                            <a:schemeClr val="bg1"/>
                          </a:solidFill>
                          <a:latin typeface="Lab Grotesque" panose="020B0604020202020204" charset="0"/>
                          <a:cs typeface="Arial" pitchFamily="34" charset="0"/>
                        </a:rPr>
                        <a:t>Träarbetare</a:t>
                      </a:r>
                      <a:endParaRPr lang="sv-SE" b="1">
                        <a:solidFill>
                          <a:schemeClr val="bg1"/>
                        </a:solidFill>
                        <a:latin typeface="Lab Grotesque" panose="020B060402020202020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165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795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1">
            <a:extLst>
              <a:ext uri="{FF2B5EF4-FFF2-40B4-BE49-F238E27FC236}">
                <a16:creationId xmlns:a16="http://schemas.microsoft.com/office/drawing/2014/main" id="{599485CA-14EE-7260-980B-CC50326678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547149"/>
              </p:ext>
            </p:extLst>
          </p:nvPr>
        </p:nvGraphicFramePr>
        <p:xfrm>
          <a:off x="803273" y="1477162"/>
          <a:ext cx="10548939" cy="4581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4">
            <a:extLst>
              <a:ext uri="{FF2B5EF4-FFF2-40B4-BE49-F238E27FC236}">
                <a16:creationId xmlns:a16="http://schemas.microsoft.com/office/drawing/2014/main" id="{4C997384-C133-4D1C-6F76-0A19B3AE8403}"/>
              </a:ext>
            </a:extLst>
          </p:cNvPr>
          <p:cNvSpPr txBox="1">
            <a:spLocks/>
          </p:cNvSpPr>
          <p:nvPr/>
        </p:nvSpPr>
        <p:spPr>
          <a:xfrm>
            <a:off x="0" y="642773"/>
            <a:ext cx="12191999" cy="829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Lab Grotesque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sv-SE" sz="2800">
                <a:solidFill>
                  <a:schemeClr val="bg1"/>
                </a:solidFill>
              </a:rPr>
              <a:t>Orsaker till rekryteringssvårigheter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F0742B-17F7-0B62-CD61-B3F271124174}"/>
              </a:ext>
            </a:extLst>
          </p:cNvPr>
          <p:cNvSpPr txBox="1"/>
          <p:nvPr/>
        </p:nvSpPr>
        <p:spPr>
          <a:xfrm>
            <a:off x="9948863" y="6247398"/>
            <a:ext cx="1833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Bas: De som har haft svårt att rekrytera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D62CDA-7D01-DE14-D4A1-7A56DE495619}"/>
              </a:ext>
            </a:extLst>
          </p:cNvPr>
          <p:cNvSpPr txBox="1"/>
          <p:nvPr/>
        </p:nvSpPr>
        <p:spPr>
          <a:xfrm>
            <a:off x="7535864" y="6247398"/>
            <a:ext cx="2413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Fråga: Vad anser du är de viktigaste orsakerna till att det har varit svårt för ditt företag/arbetsplats att få tag i de medarbetare ni haft behov av? </a:t>
            </a:r>
          </a:p>
          <a:p>
            <a:endParaRPr lang="sv-SE" sz="900">
              <a:solidFill>
                <a:schemeClr val="bg1"/>
              </a:solidFill>
              <a:latin typeface="Lab Grotesq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781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1">
            <a:extLst>
              <a:ext uri="{FF2B5EF4-FFF2-40B4-BE49-F238E27FC236}">
                <a16:creationId xmlns:a16="http://schemas.microsoft.com/office/drawing/2014/main" id="{599485CA-14EE-7260-980B-CC50326678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7268693"/>
              </p:ext>
            </p:extLst>
          </p:nvPr>
        </p:nvGraphicFramePr>
        <p:xfrm>
          <a:off x="803273" y="1477162"/>
          <a:ext cx="10585454" cy="4055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ubrik 4">
            <a:extLst>
              <a:ext uri="{FF2B5EF4-FFF2-40B4-BE49-F238E27FC236}">
                <a16:creationId xmlns:a16="http://schemas.microsoft.com/office/drawing/2014/main" id="{CD9C8094-6547-2D0A-7707-1B5896ADAE5B}"/>
              </a:ext>
            </a:extLst>
          </p:cNvPr>
          <p:cNvSpPr txBox="1">
            <a:spLocks/>
          </p:cNvSpPr>
          <p:nvPr/>
        </p:nvSpPr>
        <p:spPr>
          <a:xfrm>
            <a:off x="0" y="648143"/>
            <a:ext cx="12192000" cy="829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Lab Grotesque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sv-SE" sz="2800">
                <a:solidFill>
                  <a:schemeClr val="bg1"/>
                </a:solidFill>
              </a:rPr>
              <a:t>Åtgärder som följd av rekryteringssvårigheter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D181F02F-456B-6714-940F-CADC076E7C9A}"/>
              </a:ext>
            </a:extLst>
          </p:cNvPr>
          <p:cNvSpPr txBox="1"/>
          <p:nvPr/>
        </p:nvSpPr>
        <p:spPr>
          <a:xfrm>
            <a:off x="9948863" y="6276173"/>
            <a:ext cx="1389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Bas: De som har haft svårt att rekrytera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FD0BBD76-A897-C8BE-F76D-CCC584FA90C5}"/>
              </a:ext>
            </a:extLst>
          </p:cNvPr>
          <p:cNvSpPr txBox="1"/>
          <p:nvPr/>
        </p:nvSpPr>
        <p:spPr>
          <a:xfrm>
            <a:off x="7535863" y="6276173"/>
            <a:ext cx="241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Fråga: Vilka åtgärder vidtogs på grund av svårigheter att rekrytera medarbetare? </a:t>
            </a:r>
          </a:p>
        </p:txBody>
      </p:sp>
    </p:spTree>
    <p:extLst>
      <p:ext uri="{BB962C8B-B14F-4D97-AF65-F5344CB8AC3E}">
        <p14:creationId xmlns:p14="http://schemas.microsoft.com/office/powerpoint/2010/main" val="2420823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1">
            <a:extLst>
              <a:ext uri="{FF2B5EF4-FFF2-40B4-BE49-F238E27FC236}">
                <a16:creationId xmlns:a16="http://schemas.microsoft.com/office/drawing/2014/main" id="{599485CA-14EE-7260-980B-CC50326678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972842"/>
              </p:ext>
            </p:extLst>
          </p:nvPr>
        </p:nvGraphicFramePr>
        <p:xfrm>
          <a:off x="803273" y="1477162"/>
          <a:ext cx="10548939" cy="4055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4">
            <a:extLst>
              <a:ext uri="{FF2B5EF4-FFF2-40B4-BE49-F238E27FC236}">
                <a16:creationId xmlns:a16="http://schemas.microsoft.com/office/drawing/2014/main" id="{6C501317-E992-90C7-6812-C66F5D36403B}"/>
              </a:ext>
            </a:extLst>
          </p:cNvPr>
          <p:cNvSpPr txBox="1">
            <a:spLocks/>
          </p:cNvSpPr>
          <p:nvPr/>
        </p:nvSpPr>
        <p:spPr>
          <a:xfrm>
            <a:off x="0" y="642773"/>
            <a:ext cx="12192000" cy="829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Lab Grotesque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sv-SE" sz="2800">
                <a:solidFill>
                  <a:schemeClr val="bg1"/>
                </a:solidFill>
              </a:rPr>
              <a:t>Konsekvenser för företaget </a:t>
            </a:r>
            <a:r>
              <a:rPr lang="sv-SE" sz="2800" err="1">
                <a:solidFill>
                  <a:schemeClr val="bg1"/>
                </a:solidFill>
              </a:rPr>
              <a:t>pga</a:t>
            </a:r>
            <a:r>
              <a:rPr lang="sv-SE" sz="2800">
                <a:solidFill>
                  <a:schemeClr val="bg1"/>
                </a:solidFill>
              </a:rPr>
              <a:t> rekryteringssvårigheter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1B8BBC-9CF1-03EE-783F-A0F075C8DF10}"/>
              </a:ext>
            </a:extLst>
          </p:cNvPr>
          <p:cNvSpPr txBox="1"/>
          <p:nvPr/>
        </p:nvSpPr>
        <p:spPr>
          <a:xfrm>
            <a:off x="9920327" y="6247398"/>
            <a:ext cx="1833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Bas: De som har haft svårt att rekrytera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EE6162-D98E-0F37-60C6-16DB69817FF2}"/>
              </a:ext>
            </a:extLst>
          </p:cNvPr>
          <p:cNvSpPr txBox="1"/>
          <p:nvPr/>
        </p:nvSpPr>
        <p:spPr>
          <a:xfrm>
            <a:off x="7436398" y="6257836"/>
            <a:ext cx="25473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Fråga: Vilka konsekvenser för FÖRETAGET uppstod på grund av svårigheter att rekrytera medarbetare? </a:t>
            </a:r>
          </a:p>
          <a:p>
            <a:endParaRPr lang="sv-SE" sz="900">
              <a:solidFill>
                <a:schemeClr val="bg1"/>
              </a:solidFill>
              <a:latin typeface="Lab Grotesq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222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1">
            <a:extLst>
              <a:ext uri="{FF2B5EF4-FFF2-40B4-BE49-F238E27FC236}">
                <a16:creationId xmlns:a16="http://schemas.microsoft.com/office/drawing/2014/main" id="{506C2AA9-586D-94CE-6C07-154956A233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319662"/>
              </p:ext>
            </p:extLst>
          </p:nvPr>
        </p:nvGraphicFramePr>
        <p:xfrm>
          <a:off x="354013" y="1695450"/>
          <a:ext cx="10313987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ubrik 4">
            <a:extLst>
              <a:ext uri="{FF2B5EF4-FFF2-40B4-BE49-F238E27FC236}">
                <a16:creationId xmlns:a16="http://schemas.microsoft.com/office/drawing/2014/main" id="{07D5BB97-F4BA-4F7F-A3E7-DFE7D53CA6C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03275" y="717943"/>
            <a:ext cx="8622917" cy="706438"/>
          </a:xfrm>
        </p:spPr>
        <p:txBody>
          <a:bodyPr>
            <a:noAutofit/>
          </a:bodyPr>
          <a:lstStyle/>
          <a:p>
            <a:r>
              <a:rPr lang="sv-SE" sz="2800">
                <a:solidFill>
                  <a:schemeClr val="bg1"/>
                </a:solidFill>
              </a:rPr>
              <a:t>Rekryteringsvägar företagen har prövat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379504-EF89-F6A3-C572-0DF481939AA9}"/>
              </a:ext>
            </a:extLst>
          </p:cNvPr>
          <p:cNvSpPr txBox="1"/>
          <p:nvPr/>
        </p:nvSpPr>
        <p:spPr>
          <a:xfrm>
            <a:off x="9912351" y="6268190"/>
            <a:ext cx="1836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Bas: De som försökt att rekrytera senaste 6 månaderna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02FF09-BD2D-21DB-E2BE-8C6AFDC30A4D}"/>
              </a:ext>
            </a:extLst>
          </p:cNvPr>
          <p:cNvSpPr txBox="1"/>
          <p:nvPr/>
        </p:nvSpPr>
        <p:spPr>
          <a:xfrm>
            <a:off x="7427913" y="6257836"/>
            <a:ext cx="25558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Fråga: Vilken eller vilka av följande rekryteringsvägar prövade ni när ni försökte rekrytera medarbetare?</a:t>
            </a:r>
          </a:p>
          <a:p>
            <a:endParaRPr lang="sv-SE" sz="900">
              <a:solidFill>
                <a:schemeClr val="bg1"/>
              </a:solidFill>
              <a:latin typeface="Lab Grotesq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641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1">
            <a:extLst>
              <a:ext uri="{FF2B5EF4-FFF2-40B4-BE49-F238E27FC236}">
                <a16:creationId xmlns:a16="http://schemas.microsoft.com/office/drawing/2014/main" id="{506C2AA9-586D-94CE-6C07-154956A233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2026859"/>
              </p:ext>
            </p:extLst>
          </p:nvPr>
        </p:nvGraphicFramePr>
        <p:xfrm>
          <a:off x="354013" y="1695450"/>
          <a:ext cx="10898873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ubrik 4">
            <a:extLst>
              <a:ext uri="{FF2B5EF4-FFF2-40B4-BE49-F238E27FC236}">
                <a16:creationId xmlns:a16="http://schemas.microsoft.com/office/drawing/2014/main" id="{07D5BB97-F4BA-4F7F-A3E7-DFE7D53CA6C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03275" y="717943"/>
            <a:ext cx="8622917" cy="706438"/>
          </a:xfrm>
        </p:spPr>
        <p:txBody>
          <a:bodyPr>
            <a:noAutofit/>
          </a:bodyPr>
          <a:lstStyle/>
          <a:p>
            <a:r>
              <a:rPr lang="sv-SE" sz="2800">
                <a:solidFill>
                  <a:schemeClr val="bg1"/>
                </a:solidFill>
              </a:rPr>
              <a:t>Rekryteringsvägar som lett till rekrytering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379504-EF89-F6A3-C572-0DF481939AA9}"/>
              </a:ext>
            </a:extLst>
          </p:cNvPr>
          <p:cNvSpPr txBox="1"/>
          <p:nvPr/>
        </p:nvSpPr>
        <p:spPr>
          <a:xfrm>
            <a:off x="9912350" y="6267082"/>
            <a:ext cx="1836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Bas: De som rekryterat minst en medarbetare de senaste 6 månaderna</a:t>
            </a:r>
          </a:p>
          <a:p>
            <a:endParaRPr lang="sv-SE" sz="800">
              <a:solidFill>
                <a:schemeClr val="bg1"/>
              </a:solidFill>
              <a:latin typeface="Lab Grotesque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02FF09-BD2D-21DB-E2BE-8C6AFDC30A4D}"/>
              </a:ext>
            </a:extLst>
          </p:cNvPr>
          <p:cNvSpPr txBox="1"/>
          <p:nvPr/>
        </p:nvSpPr>
        <p:spPr>
          <a:xfrm>
            <a:off x="7427913" y="6267082"/>
            <a:ext cx="25558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Fråga: Via vilken eller vilka rekryteringsvägar kom den/de medarbetare ni rekryterade?</a:t>
            </a:r>
          </a:p>
          <a:p>
            <a:endParaRPr lang="sv-SE" sz="900">
              <a:solidFill>
                <a:schemeClr val="bg1"/>
              </a:solidFill>
              <a:latin typeface="Lab Grotesq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28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2">
            <a:extLst>
              <a:ext uri="{FF2B5EF4-FFF2-40B4-BE49-F238E27FC236}">
                <a16:creationId xmlns:a16="http://schemas.microsoft.com/office/drawing/2014/main" id="{2FB97CE4-C46A-13A1-E6E0-F64B182B69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6031817"/>
              </p:ext>
            </p:extLst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1">
            <a:extLst>
              <a:ext uri="{FF2B5EF4-FFF2-40B4-BE49-F238E27FC236}">
                <a16:creationId xmlns:a16="http://schemas.microsoft.com/office/drawing/2014/main" id="{60CDDD82-A9B5-4FEE-43D8-8093E6932805}"/>
              </a:ext>
            </a:extLst>
          </p:cNvPr>
          <p:cNvSpPr txBox="1">
            <a:spLocks/>
          </p:cNvSpPr>
          <p:nvPr/>
        </p:nvSpPr>
        <p:spPr>
          <a:xfrm>
            <a:off x="0" y="642773"/>
            <a:ext cx="12192000" cy="829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Lab Grotesque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sv-SE" sz="2800">
                <a:solidFill>
                  <a:schemeClr val="bg1"/>
                </a:solidFill>
              </a:rPr>
              <a:t>Hur olika rekryteringsvägar har fungerat i Byggföretagen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ACF28F-45E4-2F60-C71C-08C7D001260C}"/>
              </a:ext>
            </a:extLst>
          </p:cNvPr>
          <p:cNvSpPr txBox="1"/>
          <p:nvPr/>
        </p:nvSpPr>
        <p:spPr>
          <a:xfrm>
            <a:off x="8990983" y="6273225"/>
            <a:ext cx="2847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Bas: De som försökt rekrytera senaste 6 månaderna och använt </a:t>
            </a:r>
            <a:r>
              <a:rPr lang="sv-SE" sz="800" err="1">
                <a:solidFill>
                  <a:schemeClr val="bg1"/>
                </a:solidFill>
                <a:latin typeface="Lab Grotesque" panose="020B0604020202020204" charset="0"/>
              </a:rPr>
              <a:t>resp</a:t>
            </a:r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 rekryteringsväg. Saknas värde för någon rekryteringsväg är basen mindre än 5 och därmed för liten för att kunna redovisas</a:t>
            </a:r>
          </a:p>
          <a:p>
            <a:endParaRPr lang="sv-SE" sz="800">
              <a:solidFill>
                <a:schemeClr val="bg1"/>
              </a:solidFill>
              <a:latin typeface="Lab Grotesque" panose="020B0604020202020204" charset="0"/>
            </a:endParaRPr>
          </a:p>
          <a:p>
            <a:endParaRPr lang="sv-SE" sz="800">
              <a:solidFill>
                <a:schemeClr val="bg1"/>
              </a:solidFill>
              <a:latin typeface="Lab Grotesque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02458C-C7BC-383B-C09B-F1E6C16C6FF6}"/>
              </a:ext>
            </a:extLst>
          </p:cNvPr>
          <p:cNvSpPr txBox="1"/>
          <p:nvPr/>
        </p:nvSpPr>
        <p:spPr>
          <a:xfrm>
            <a:off x="7162814" y="6265530"/>
            <a:ext cx="19580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Fråga: Hur tycker ni att följande rekryteringsvägar fungerade när ni försökte rekrytera medarbetare?</a:t>
            </a:r>
          </a:p>
          <a:p>
            <a:endParaRPr lang="sv-SE" sz="900">
              <a:solidFill>
                <a:schemeClr val="bg1"/>
              </a:solidFill>
              <a:latin typeface="Lab Grotesque" panose="020B060402020202020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1D54A18-1013-7519-2D0B-39C6CAE78F86}"/>
              </a:ext>
            </a:extLst>
          </p:cNvPr>
          <p:cNvGrpSpPr/>
          <p:nvPr/>
        </p:nvGrpSpPr>
        <p:grpSpPr>
          <a:xfrm>
            <a:off x="4999659" y="1658223"/>
            <a:ext cx="2858713" cy="276999"/>
            <a:chOff x="4180536" y="1734444"/>
            <a:chExt cx="2858713" cy="27699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D529493-C3FA-3107-42A4-985C9E498191}"/>
                </a:ext>
              </a:extLst>
            </p:cNvPr>
            <p:cNvSpPr txBox="1"/>
            <p:nvPr/>
          </p:nvSpPr>
          <p:spPr>
            <a:xfrm>
              <a:off x="4352659" y="1734444"/>
              <a:ext cx="9978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>
                  <a:solidFill>
                    <a:schemeClr val="bg1"/>
                  </a:solidFill>
                  <a:latin typeface="Lab Grotesque" panose="020B0604020202020204" charset="0"/>
                </a:rPr>
                <a:t>Mycket bra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9B2FC9C-ABE8-EC41-4209-1AF31E6278AB}"/>
                </a:ext>
              </a:extLst>
            </p:cNvPr>
            <p:cNvSpPr/>
            <p:nvPr/>
          </p:nvSpPr>
          <p:spPr>
            <a:xfrm>
              <a:off x="4180536" y="1797639"/>
              <a:ext cx="172123" cy="15060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591D55-7244-75A9-604B-0EAAC5BB74F0}"/>
                </a:ext>
              </a:extLst>
            </p:cNvPr>
            <p:cNvSpPr txBox="1"/>
            <p:nvPr/>
          </p:nvSpPr>
          <p:spPr>
            <a:xfrm>
              <a:off x="5648133" y="1734444"/>
              <a:ext cx="13911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>
                  <a:solidFill>
                    <a:schemeClr val="bg1"/>
                  </a:solidFill>
                  <a:latin typeface="Lab Grotesque" panose="020B0604020202020204" charset="0"/>
                </a:rPr>
                <a:t>Ganska bra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86359AA-95CF-BA99-2C4E-8D2D7C482C2B}"/>
                </a:ext>
              </a:extLst>
            </p:cNvPr>
            <p:cNvSpPr/>
            <p:nvPr/>
          </p:nvSpPr>
          <p:spPr>
            <a:xfrm>
              <a:off x="5485535" y="1797639"/>
              <a:ext cx="172123" cy="15060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190688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1">
            <a:extLst>
              <a:ext uri="{FF2B5EF4-FFF2-40B4-BE49-F238E27FC236}">
                <a16:creationId xmlns:a16="http://schemas.microsoft.com/office/drawing/2014/main" id="{506C2AA9-586D-94CE-6C07-154956A233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4888077"/>
              </p:ext>
            </p:extLst>
          </p:nvPr>
        </p:nvGraphicFramePr>
        <p:xfrm>
          <a:off x="354013" y="1424382"/>
          <a:ext cx="10684690" cy="4992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ubrik 4">
            <a:extLst>
              <a:ext uri="{FF2B5EF4-FFF2-40B4-BE49-F238E27FC236}">
                <a16:creationId xmlns:a16="http://schemas.microsoft.com/office/drawing/2014/main" id="{07D5BB97-F4BA-4F7F-A3E7-DFE7D53CA6C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03275" y="717943"/>
            <a:ext cx="8622917" cy="706438"/>
          </a:xfrm>
        </p:spPr>
        <p:txBody>
          <a:bodyPr>
            <a:noAutofit/>
          </a:bodyPr>
          <a:lstStyle/>
          <a:p>
            <a:r>
              <a:rPr lang="sv-SE" sz="2800">
                <a:solidFill>
                  <a:schemeClr val="bg1"/>
                </a:solidFill>
              </a:rPr>
              <a:t>Viktiga förmågor vid rekrytering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379504-EF89-F6A3-C572-0DF481939AA9}"/>
              </a:ext>
            </a:extLst>
          </p:cNvPr>
          <p:cNvSpPr txBox="1"/>
          <p:nvPr/>
        </p:nvSpPr>
        <p:spPr>
          <a:xfrm>
            <a:off x="9912350" y="6284536"/>
            <a:ext cx="1619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Bas: Samtliga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02FF09-BD2D-21DB-E2BE-8C6AFDC30A4D}"/>
              </a:ext>
            </a:extLst>
          </p:cNvPr>
          <p:cNvSpPr txBox="1"/>
          <p:nvPr/>
        </p:nvSpPr>
        <p:spPr>
          <a:xfrm>
            <a:off x="7427912" y="6257836"/>
            <a:ext cx="25558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Fråga: Förutom specifik yrkeskunskap, vilka av följande förmågor anser ni ha störst betydelse vid en rekrytering? (Tre svar möjliga)</a:t>
            </a:r>
          </a:p>
          <a:p>
            <a:endParaRPr lang="sv-SE" sz="900">
              <a:solidFill>
                <a:schemeClr val="bg1"/>
              </a:solidFill>
              <a:latin typeface="Lab Grotesq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38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2">
            <a:extLst>
              <a:ext uri="{FF2B5EF4-FFF2-40B4-BE49-F238E27FC236}">
                <a16:creationId xmlns:a16="http://schemas.microsoft.com/office/drawing/2014/main" id="{682B3B12-4C3D-398A-BC29-F0513BFFCA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5579614"/>
              </p:ext>
            </p:extLst>
          </p:nvPr>
        </p:nvGraphicFramePr>
        <p:xfrm>
          <a:off x="803275" y="1567778"/>
          <a:ext cx="9988292" cy="4055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4">
            <a:extLst>
              <a:ext uri="{FF2B5EF4-FFF2-40B4-BE49-F238E27FC236}">
                <a16:creationId xmlns:a16="http://schemas.microsoft.com/office/drawing/2014/main" id="{2EC57226-62E8-BA63-026D-7F9846789C6A}"/>
              </a:ext>
            </a:extLst>
          </p:cNvPr>
          <p:cNvSpPr txBox="1">
            <a:spLocks/>
          </p:cNvSpPr>
          <p:nvPr/>
        </p:nvSpPr>
        <p:spPr>
          <a:xfrm>
            <a:off x="803275" y="704224"/>
            <a:ext cx="10548938" cy="706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Lab Grotesque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sv-SE" sz="2800">
                <a:solidFill>
                  <a:schemeClr val="bg1"/>
                </a:solidFill>
              </a:rPr>
              <a:t>Andel företag som samverkar med…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951AA3-6A27-FE20-7288-B33BF52CAC16}"/>
              </a:ext>
            </a:extLst>
          </p:cNvPr>
          <p:cNvSpPr txBox="1"/>
          <p:nvPr/>
        </p:nvSpPr>
        <p:spPr>
          <a:xfrm>
            <a:off x="9912350" y="6308953"/>
            <a:ext cx="1800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Bas: Samtliga</a:t>
            </a:r>
          </a:p>
        </p:txBody>
      </p:sp>
      <p:sp>
        <p:nvSpPr>
          <p:cNvPr id="3" name="Rektangel 9">
            <a:extLst>
              <a:ext uri="{FF2B5EF4-FFF2-40B4-BE49-F238E27FC236}">
                <a16:creationId xmlns:a16="http://schemas.microsoft.com/office/drawing/2014/main" id="{A8FC948F-42DB-A799-7CED-F7C2E222C572}"/>
              </a:ext>
            </a:extLst>
          </p:cNvPr>
          <p:cNvSpPr/>
          <p:nvPr/>
        </p:nvSpPr>
        <p:spPr>
          <a:xfrm rot="517270">
            <a:off x="8560201" y="2358752"/>
            <a:ext cx="2133115" cy="109109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o1">
            <a:extLst>
              <a:ext uri="{FF2B5EF4-FFF2-40B4-BE49-F238E27FC236}">
                <a16:creationId xmlns:a16="http://schemas.microsoft.com/office/drawing/2014/main" id="{F9A99E9F-B020-4521-38B6-DDA5074D7DC0}"/>
              </a:ext>
            </a:extLst>
          </p:cNvPr>
          <p:cNvSpPr txBox="1"/>
          <p:nvPr/>
        </p:nvSpPr>
        <p:spPr bwMode="gray">
          <a:xfrm rot="519992">
            <a:off x="8511868" y="2488802"/>
            <a:ext cx="2229820" cy="83099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sv-SE" sz="1600">
                <a:solidFill>
                  <a:schemeClr val="bg1"/>
                </a:solidFill>
                <a:latin typeface="Lab Grotesque" panose="020B0604020202020204" charset="0"/>
                <a:cs typeface="Calibri" pitchFamily="34" charset="0"/>
              </a:rPr>
              <a:t>47% samverkar </a:t>
            </a:r>
          </a:p>
          <a:p>
            <a:pPr algn="ctr"/>
            <a:r>
              <a:rPr lang="sv-SE" sz="1600">
                <a:solidFill>
                  <a:schemeClr val="bg1"/>
                </a:solidFill>
                <a:latin typeface="Lab Grotesque" panose="020B0604020202020204" charset="0"/>
                <a:cs typeface="Calibri" pitchFamily="34" charset="0"/>
              </a:rPr>
              <a:t>med någon av utbildningsnivåerna</a:t>
            </a:r>
            <a:endParaRPr lang="en-US" sz="1400">
              <a:solidFill>
                <a:schemeClr val="bg1"/>
              </a:solidFill>
              <a:latin typeface="Lab Grotesq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5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7D5BB97-F4BA-4F7F-A3E7-DFE7D53CA6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Om undersökningen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B6043FC-1A1A-4CD0-92F6-7A3719A667A0}"/>
              </a:ext>
            </a:extLst>
          </p:cNvPr>
          <p:cNvSpPr/>
          <p:nvPr/>
        </p:nvSpPr>
        <p:spPr>
          <a:xfrm>
            <a:off x="7299434" y="1819338"/>
            <a:ext cx="4052779" cy="1116206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endParaRPr lang="sv-SE" b="1">
              <a:solidFill>
                <a:schemeClr val="tx1"/>
              </a:solidFill>
              <a:latin typeface="Lab Grotesque" panose="00000500000000000000" pitchFamily="50" charset="0"/>
            </a:endParaRPr>
          </a:p>
          <a:p>
            <a:r>
              <a:rPr lang="sv-SE" sz="1600" b="1">
                <a:solidFill>
                  <a:schemeClr val="tx1"/>
                </a:solidFill>
                <a:latin typeface="Lab Grotesque" panose="00000500000000000000" pitchFamily="50" charset="0"/>
              </a:rPr>
              <a:t>Målgrupp</a:t>
            </a:r>
            <a:r>
              <a:rPr lang="sv-SE" sz="1600">
                <a:solidFill>
                  <a:schemeClr val="tx1"/>
                </a:solidFill>
                <a:latin typeface="Lab Grotesque" panose="00000500000000000000" pitchFamily="50" charset="0"/>
              </a:rPr>
              <a:t>: </a:t>
            </a:r>
            <a:r>
              <a:rPr lang="sv-SE" altLang="sv-SE" sz="1600">
                <a:solidFill>
                  <a:schemeClr val="tx1"/>
                </a:solidFill>
                <a:latin typeface="Lab Grotesque" panose="00000500000000000000" pitchFamily="50" charset="0"/>
              </a:rPr>
              <a:t>VD, ägare eller HR-ansvarig i Svenskt Näringslivs medlemsföretag</a:t>
            </a:r>
            <a:endParaRPr lang="en-US" sz="1600">
              <a:solidFill>
                <a:schemeClr val="tx1"/>
              </a:solidFill>
              <a:latin typeface="Lab Grotesque" panose="00000500000000000000" pitchFamily="50" charset="0"/>
            </a:endParaRPr>
          </a:p>
          <a:p>
            <a:endParaRPr lang="sv-SE">
              <a:solidFill>
                <a:schemeClr val="tx1"/>
              </a:solidFill>
              <a:latin typeface="Lab Grotesque" panose="00000500000000000000" pitchFamily="50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BCA261F-8139-4EA6-886F-6507B75BB2CD}"/>
              </a:ext>
            </a:extLst>
          </p:cNvPr>
          <p:cNvSpPr/>
          <p:nvPr/>
        </p:nvSpPr>
        <p:spPr>
          <a:xfrm>
            <a:off x="1960044" y="3197891"/>
            <a:ext cx="3398326" cy="1116206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r>
              <a:rPr lang="sv-SE" sz="1600" b="1">
                <a:solidFill>
                  <a:schemeClr val="tx1"/>
                </a:solidFill>
                <a:latin typeface="Lab Grotesque" panose="00000500000000000000" pitchFamily="50" charset="0"/>
              </a:rPr>
              <a:t>Intervjuperiod: </a:t>
            </a:r>
          </a:p>
          <a:p>
            <a:r>
              <a:rPr lang="sv-SE" sz="1600">
                <a:solidFill>
                  <a:schemeClr val="tx1"/>
                </a:solidFill>
                <a:latin typeface="Lab Grotesque" panose="00000500000000000000" pitchFamily="50" charset="0"/>
              </a:rPr>
              <a:t>9 okt – 6 nov 2023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32FD597-2810-412A-BBC1-1DFBBACE9119}"/>
              </a:ext>
            </a:extLst>
          </p:cNvPr>
          <p:cNvSpPr/>
          <p:nvPr/>
        </p:nvSpPr>
        <p:spPr>
          <a:xfrm>
            <a:off x="800101" y="3197891"/>
            <a:ext cx="1153345" cy="1116206"/>
          </a:xfrm>
          <a:prstGeom prst="rect">
            <a:avLst/>
          </a:prstGeom>
          <a:solidFill>
            <a:srgbClr val="546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endParaRPr lang="sv-SE" sz="1600">
              <a:solidFill>
                <a:schemeClr val="tx1"/>
              </a:solidFill>
              <a:latin typeface="Lab Grotesque" panose="00000500000000000000" pitchFamily="50" charset="0"/>
            </a:endParaRP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144EA851-552C-4D0E-B520-A5CB60ECAA1A}"/>
              </a:ext>
            </a:extLst>
          </p:cNvPr>
          <p:cNvGrpSpPr/>
          <p:nvPr/>
        </p:nvGrpSpPr>
        <p:grpSpPr>
          <a:xfrm>
            <a:off x="806699" y="4581475"/>
            <a:ext cx="1153345" cy="1116206"/>
            <a:chOff x="790062" y="4396157"/>
            <a:chExt cx="1022400" cy="1022484"/>
          </a:xfrm>
          <a:solidFill>
            <a:srgbClr val="546F7D"/>
          </a:solidFill>
        </p:grpSpPr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4454C4D0-15DF-4318-8AE0-40A2EA747DE0}"/>
                </a:ext>
              </a:extLst>
            </p:cNvPr>
            <p:cNvSpPr/>
            <p:nvPr/>
          </p:nvSpPr>
          <p:spPr>
            <a:xfrm>
              <a:off x="790062" y="4396157"/>
              <a:ext cx="1022400" cy="10224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0" rtlCol="0" anchor="ctr"/>
            <a:lstStyle/>
            <a:p>
              <a:endParaRPr lang="sv-SE" sz="1600">
                <a:solidFill>
                  <a:schemeClr val="tx1"/>
                </a:solidFill>
                <a:latin typeface="Lab Grotesque" panose="00000500000000000000" pitchFamily="50" charset="0"/>
              </a:endParaRPr>
            </a:p>
          </p:txBody>
        </p:sp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5F5C8905-040D-4F7C-B4C6-4DF7BB720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325" y="4622147"/>
              <a:ext cx="652004" cy="570503"/>
            </a:xfrm>
            <a:prstGeom prst="rect">
              <a:avLst/>
            </a:prstGeom>
            <a:grpFill/>
          </p:spPr>
        </p:pic>
      </p:grpSp>
      <p:sp>
        <p:nvSpPr>
          <p:cNvPr id="8" name="o2">
            <a:extLst>
              <a:ext uri="{FF2B5EF4-FFF2-40B4-BE49-F238E27FC236}">
                <a16:creationId xmlns:a16="http://schemas.microsoft.com/office/drawing/2014/main" id="{843BACFC-CBB9-4ABC-90C7-A9AF14AD6658}"/>
              </a:ext>
            </a:extLst>
          </p:cNvPr>
          <p:cNvSpPr/>
          <p:nvPr/>
        </p:nvSpPr>
        <p:spPr>
          <a:xfrm>
            <a:off x="1958062" y="4578959"/>
            <a:ext cx="3400308" cy="1116206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r>
              <a:rPr lang="sv-SE" sz="1600" b="1">
                <a:solidFill>
                  <a:schemeClr val="tx1"/>
                </a:solidFill>
                <a:latin typeface="Lab Grotesque" panose="00000500000000000000" pitchFamily="50" charset="0"/>
              </a:rPr>
              <a:t>Antal intervjuer: </a:t>
            </a:r>
          </a:p>
          <a:p>
            <a:r>
              <a:rPr lang="sv-SE" sz="1600">
                <a:solidFill>
                  <a:schemeClr val="tx1"/>
                </a:solidFill>
                <a:latin typeface="Lab Grotesque" panose="00000500000000000000" pitchFamily="50" charset="0"/>
              </a:rPr>
              <a:t>6 311 totalt, </a:t>
            </a:r>
          </a:p>
          <a:p>
            <a:r>
              <a:rPr lang="sv-SE" sz="1600">
                <a:solidFill>
                  <a:schemeClr val="tx1"/>
                </a:solidFill>
                <a:latin typeface="Lab Grotesque" panose="00000500000000000000" pitchFamily="50" charset="0"/>
              </a:rPr>
              <a:t>varav 479 i Byggföretagen</a:t>
            </a:r>
          </a:p>
        </p:txBody>
      </p:sp>
      <p:sp>
        <p:nvSpPr>
          <p:cNvPr id="18" name="o1">
            <a:extLst>
              <a:ext uri="{FF2B5EF4-FFF2-40B4-BE49-F238E27FC236}">
                <a16:creationId xmlns:a16="http://schemas.microsoft.com/office/drawing/2014/main" id="{B5C1C178-4F7D-4607-AB13-D590D2D71019}"/>
              </a:ext>
            </a:extLst>
          </p:cNvPr>
          <p:cNvSpPr/>
          <p:nvPr/>
        </p:nvSpPr>
        <p:spPr>
          <a:xfrm>
            <a:off x="1948830" y="1819338"/>
            <a:ext cx="3409539" cy="1116206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r>
              <a:rPr lang="sv-SE" sz="1600" b="1">
                <a:solidFill>
                  <a:schemeClr val="tx1"/>
                </a:solidFill>
                <a:latin typeface="Lab Grotesque" panose="00000500000000000000" pitchFamily="50" charset="0"/>
              </a:rPr>
              <a:t>Svarsfrekvens</a:t>
            </a:r>
            <a:r>
              <a:rPr lang="sv-SE" sz="1600">
                <a:solidFill>
                  <a:schemeClr val="tx1"/>
                </a:solidFill>
                <a:latin typeface="Lab Grotesque" panose="00000500000000000000" pitchFamily="50" charset="0"/>
              </a:rPr>
              <a:t>: </a:t>
            </a:r>
          </a:p>
          <a:p>
            <a:r>
              <a:rPr lang="sv-SE" sz="1600">
                <a:solidFill>
                  <a:schemeClr val="tx1"/>
                </a:solidFill>
                <a:latin typeface="Lab Grotesque" panose="00000500000000000000" pitchFamily="50" charset="0"/>
              </a:rPr>
              <a:t>Totalt: 31%</a:t>
            </a:r>
          </a:p>
          <a:p>
            <a:r>
              <a:rPr lang="sv-SE" sz="1600">
                <a:solidFill>
                  <a:schemeClr val="tx1"/>
                </a:solidFill>
                <a:latin typeface="Lab Grotesque" panose="00000500000000000000" pitchFamily="50" charset="0"/>
              </a:rPr>
              <a:t>Byggföretagen: 31%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5FC331E0-AC74-4562-BEBB-AC676380BECD}"/>
              </a:ext>
            </a:extLst>
          </p:cNvPr>
          <p:cNvSpPr/>
          <p:nvPr/>
        </p:nvSpPr>
        <p:spPr>
          <a:xfrm>
            <a:off x="7299433" y="3197891"/>
            <a:ext cx="4052779" cy="1116206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r>
              <a:rPr lang="sv-SE" sz="1600" b="1">
                <a:solidFill>
                  <a:schemeClr val="tx1"/>
                </a:solidFill>
                <a:latin typeface="Lab Grotesque" panose="00000500000000000000" pitchFamily="50" charset="0"/>
              </a:rPr>
              <a:t>Vägning</a:t>
            </a:r>
            <a:r>
              <a:rPr lang="sv-SE" sz="1600">
                <a:solidFill>
                  <a:schemeClr val="tx1"/>
                </a:solidFill>
                <a:latin typeface="Lab Grotesque" panose="00000500000000000000" pitchFamily="50" charset="0"/>
              </a:rPr>
              <a:t>: </a:t>
            </a:r>
            <a:r>
              <a:rPr lang="sv-SE" altLang="sv-SE" sz="1600">
                <a:solidFill>
                  <a:schemeClr val="tx1"/>
                </a:solidFill>
                <a:latin typeface="Lab Grotesque" panose="00000500000000000000" pitchFamily="50" charset="0"/>
              </a:rPr>
              <a:t>Viktning av data har gjorts efter län och företagsstorlek, baserad på det faktiska fördelningen bland Svenskt Näringslivs medlemsföretag</a:t>
            </a:r>
            <a:endParaRPr lang="en-US" sz="1600">
              <a:solidFill>
                <a:schemeClr val="tx1"/>
              </a:solidFill>
              <a:latin typeface="Lab Grotesque" panose="00000500000000000000" pitchFamily="50" charset="0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50CEBAE4-63A7-4FB0-8937-66FE036AAF57}"/>
              </a:ext>
            </a:extLst>
          </p:cNvPr>
          <p:cNvSpPr/>
          <p:nvPr/>
        </p:nvSpPr>
        <p:spPr>
          <a:xfrm>
            <a:off x="7299435" y="4578959"/>
            <a:ext cx="4052778" cy="1116206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r>
              <a:rPr lang="sv-SE" sz="1600" b="1">
                <a:solidFill>
                  <a:schemeClr val="tx1"/>
                </a:solidFill>
                <a:latin typeface="Lab Grotesque" panose="00000500000000000000" pitchFamily="50" charset="0"/>
              </a:rPr>
              <a:t>Genomförande: </a:t>
            </a:r>
            <a:r>
              <a:rPr lang="sv-SE" altLang="sv-SE" sz="1600">
                <a:solidFill>
                  <a:schemeClr val="tx1"/>
                </a:solidFill>
                <a:latin typeface="Lab Grotesque" panose="00000500000000000000" pitchFamily="50" charset="0"/>
              </a:rPr>
              <a:t>Genomförd av analysföretaget Demoskop på uppdrag av Svenskt Näringsliv. </a:t>
            </a:r>
            <a:endParaRPr lang="en-US" sz="1600">
              <a:solidFill>
                <a:schemeClr val="tx1"/>
              </a:solidFill>
              <a:latin typeface="Lab Grotesque" panose="00000500000000000000" pitchFamily="50" charset="0"/>
            </a:endParaRPr>
          </a:p>
        </p:txBody>
      </p:sp>
      <p:grpSp>
        <p:nvGrpSpPr>
          <p:cNvPr id="35" name="Grupp 34">
            <a:extLst>
              <a:ext uri="{FF2B5EF4-FFF2-40B4-BE49-F238E27FC236}">
                <a16:creationId xmlns:a16="http://schemas.microsoft.com/office/drawing/2014/main" id="{14D25B08-A289-449B-85F2-A4D38A366779}"/>
              </a:ext>
            </a:extLst>
          </p:cNvPr>
          <p:cNvGrpSpPr/>
          <p:nvPr/>
        </p:nvGrpSpPr>
        <p:grpSpPr>
          <a:xfrm>
            <a:off x="800101" y="1819338"/>
            <a:ext cx="1153345" cy="1116206"/>
            <a:chOff x="790062" y="2084131"/>
            <a:chExt cx="1022400" cy="1022484"/>
          </a:xfrm>
          <a:solidFill>
            <a:srgbClr val="546F7D"/>
          </a:solidFill>
        </p:grpSpPr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029E39A1-63CB-4139-A5A2-1FD3744EE186}"/>
                </a:ext>
              </a:extLst>
            </p:cNvPr>
            <p:cNvSpPr/>
            <p:nvPr/>
          </p:nvSpPr>
          <p:spPr>
            <a:xfrm>
              <a:off x="790062" y="2084131"/>
              <a:ext cx="1022400" cy="10224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0" rtlCol="0" anchor="ctr"/>
            <a:lstStyle/>
            <a:p>
              <a:endParaRPr lang="sv-SE" sz="1600">
                <a:solidFill>
                  <a:schemeClr val="tx1"/>
                </a:solidFill>
                <a:latin typeface="Lab Grotesque" panose="00000500000000000000" pitchFamily="50" charset="0"/>
              </a:endParaRPr>
            </a:p>
          </p:txBody>
        </p:sp>
        <p:pic>
          <p:nvPicPr>
            <p:cNvPr id="37" name="Bildobjekt 36" descr="En bild som visar text&#10;&#10;Automatiskt genererad beskrivning">
              <a:extLst>
                <a:ext uri="{FF2B5EF4-FFF2-40B4-BE49-F238E27FC236}">
                  <a16:creationId xmlns:a16="http://schemas.microsoft.com/office/drawing/2014/main" id="{5BA61F78-ADCC-48E8-A23F-9A5AD24F6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351" y="2286718"/>
              <a:ext cx="617817" cy="617817"/>
            </a:xfrm>
            <a:prstGeom prst="rect">
              <a:avLst/>
            </a:prstGeom>
            <a:grpFill/>
          </p:spPr>
        </p:pic>
      </p:grpSp>
      <p:sp>
        <p:nvSpPr>
          <p:cNvPr id="42" name="Rektangel 41">
            <a:extLst>
              <a:ext uri="{FF2B5EF4-FFF2-40B4-BE49-F238E27FC236}">
                <a16:creationId xmlns:a16="http://schemas.microsoft.com/office/drawing/2014/main" id="{864E815E-BE2C-4E13-B89E-13F44F789BDD}"/>
              </a:ext>
            </a:extLst>
          </p:cNvPr>
          <p:cNvSpPr/>
          <p:nvPr/>
        </p:nvSpPr>
        <p:spPr>
          <a:xfrm>
            <a:off x="6147636" y="1819338"/>
            <a:ext cx="1153345" cy="1116206"/>
          </a:xfrm>
          <a:prstGeom prst="rect">
            <a:avLst/>
          </a:prstGeom>
          <a:solidFill>
            <a:srgbClr val="546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endParaRPr lang="sv-SE" sz="1600">
              <a:solidFill>
                <a:schemeClr val="tx1"/>
              </a:solidFill>
              <a:latin typeface="Lab Grotesque" panose="00000500000000000000" pitchFamily="50" charset="0"/>
            </a:endParaRP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71BD4E9E-CCCD-4BD8-B40E-50977485A994}"/>
              </a:ext>
            </a:extLst>
          </p:cNvPr>
          <p:cNvSpPr/>
          <p:nvPr/>
        </p:nvSpPr>
        <p:spPr>
          <a:xfrm>
            <a:off x="6147636" y="3197891"/>
            <a:ext cx="1153345" cy="1116206"/>
          </a:xfrm>
          <a:prstGeom prst="rect">
            <a:avLst/>
          </a:prstGeom>
          <a:solidFill>
            <a:srgbClr val="546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endParaRPr lang="sv-SE" sz="1600">
              <a:solidFill>
                <a:schemeClr val="tx1"/>
              </a:solidFill>
              <a:latin typeface="Lab Grotesque" panose="00000500000000000000" pitchFamily="50" charset="0"/>
            </a:endParaRP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172EF411-126A-4426-B9AC-E0909733D196}"/>
              </a:ext>
            </a:extLst>
          </p:cNvPr>
          <p:cNvSpPr/>
          <p:nvPr/>
        </p:nvSpPr>
        <p:spPr>
          <a:xfrm>
            <a:off x="6162320" y="4576444"/>
            <a:ext cx="1153345" cy="1116206"/>
          </a:xfrm>
          <a:prstGeom prst="rect">
            <a:avLst/>
          </a:prstGeom>
          <a:solidFill>
            <a:srgbClr val="546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endParaRPr lang="sv-SE" sz="1600">
              <a:solidFill>
                <a:schemeClr val="tx1"/>
              </a:solidFill>
              <a:latin typeface="Lab Grotesque" panose="00000500000000000000" pitchFamily="50" charset="0"/>
            </a:endParaRPr>
          </a:p>
        </p:txBody>
      </p:sp>
      <p:pic>
        <p:nvPicPr>
          <p:cNvPr id="52" name="Bildobjekt 51">
            <a:extLst>
              <a:ext uri="{FF2B5EF4-FFF2-40B4-BE49-F238E27FC236}">
                <a16:creationId xmlns:a16="http://schemas.microsoft.com/office/drawing/2014/main" id="{18AC4599-65FE-4C48-9657-FF6ADF3537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624" y="2035340"/>
            <a:ext cx="710742" cy="710742"/>
          </a:xfrm>
          <a:prstGeom prst="rect">
            <a:avLst/>
          </a:prstGeom>
        </p:spPr>
      </p:pic>
      <p:pic>
        <p:nvPicPr>
          <p:cNvPr id="58" name="Bildobjekt 57">
            <a:extLst>
              <a:ext uri="{FF2B5EF4-FFF2-40B4-BE49-F238E27FC236}">
                <a16:creationId xmlns:a16="http://schemas.microsoft.com/office/drawing/2014/main" id="{FE96BEC9-D12B-461F-B09E-B9BABB66CD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98" y="3429000"/>
            <a:ext cx="702058" cy="702058"/>
          </a:xfrm>
          <a:prstGeom prst="rect">
            <a:avLst/>
          </a:prstGeom>
        </p:spPr>
      </p:pic>
      <p:pic>
        <p:nvPicPr>
          <p:cNvPr id="59" name="Bildobjekt 58">
            <a:extLst>
              <a:ext uri="{FF2B5EF4-FFF2-40B4-BE49-F238E27FC236}">
                <a16:creationId xmlns:a16="http://schemas.microsoft.com/office/drawing/2014/main" id="{4C6A8191-CE8A-4D50-878C-6273DEA53FD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625" y="4781962"/>
            <a:ext cx="773804" cy="773804"/>
          </a:xfrm>
          <a:prstGeom prst="rect">
            <a:avLst/>
          </a:prstGeom>
        </p:spPr>
      </p:pic>
      <p:pic>
        <p:nvPicPr>
          <p:cNvPr id="60" name="Picture 3" descr="Logo&#10;&#10;Description automatically generated">
            <a:extLst>
              <a:ext uri="{FF2B5EF4-FFF2-40B4-BE49-F238E27FC236}">
                <a16:creationId xmlns:a16="http://schemas.microsoft.com/office/drawing/2014/main" id="{A56BD089-197E-4333-9AB1-8171E6DAA98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507" y="3327966"/>
            <a:ext cx="856055" cy="85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43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1">
            <a:extLst>
              <a:ext uri="{FF2B5EF4-FFF2-40B4-BE49-F238E27FC236}">
                <a16:creationId xmlns:a16="http://schemas.microsoft.com/office/drawing/2014/main" id="{60CDDD82-A9B5-4FEE-43D8-8093E6932805}"/>
              </a:ext>
            </a:extLst>
          </p:cNvPr>
          <p:cNvSpPr txBox="1">
            <a:spLocks/>
          </p:cNvSpPr>
          <p:nvPr/>
        </p:nvSpPr>
        <p:spPr>
          <a:xfrm>
            <a:off x="0" y="642773"/>
            <a:ext cx="12192000" cy="829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Lab Grotesque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sv-SE" sz="2800">
                <a:solidFill>
                  <a:schemeClr val="bg1"/>
                </a:solidFill>
              </a:rPr>
              <a:t>Samverkan med olika utbildningsnivåer i Byggföretagen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ACF28F-45E4-2F60-C71C-08C7D001260C}"/>
              </a:ext>
            </a:extLst>
          </p:cNvPr>
          <p:cNvSpPr txBox="1"/>
          <p:nvPr/>
        </p:nvSpPr>
        <p:spPr>
          <a:xfrm>
            <a:off x="9316401" y="6273225"/>
            <a:ext cx="2695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Bas: De som har samverkan med respektive utbildningsnivå. Saknas värde för någon utbildningsnivå är basen mindre än 5 och därmed för liten för att kunna redovisas</a:t>
            </a:r>
          </a:p>
          <a:p>
            <a:endParaRPr lang="sv-SE" sz="800">
              <a:solidFill>
                <a:schemeClr val="bg1"/>
              </a:solidFill>
              <a:latin typeface="Lab Grotesque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02458C-C7BC-383B-C09B-F1E6C16C6FF6}"/>
              </a:ext>
            </a:extLst>
          </p:cNvPr>
          <p:cNvSpPr txBox="1"/>
          <p:nvPr/>
        </p:nvSpPr>
        <p:spPr>
          <a:xfrm>
            <a:off x="7730027" y="6265648"/>
            <a:ext cx="15863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Fråga: Hur väl fungerar samverkan med…? </a:t>
            </a:r>
          </a:p>
          <a:p>
            <a:endParaRPr lang="sv-SE" sz="900">
              <a:solidFill>
                <a:schemeClr val="bg1"/>
              </a:solidFill>
              <a:latin typeface="Lab Grotesque" panose="020B0604020202020204" charset="0"/>
            </a:endParaRPr>
          </a:p>
        </p:txBody>
      </p:sp>
      <p:graphicFrame>
        <p:nvGraphicFramePr>
          <p:cNvPr id="3" name="o2">
            <a:extLst>
              <a:ext uri="{FF2B5EF4-FFF2-40B4-BE49-F238E27FC236}">
                <a16:creationId xmlns:a16="http://schemas.microsoft.com/office/drawing/2014/main" id="{E7B5F8D8-244A-6F33-344E-1A36FE58FC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046817"/>
              </p:ext>
            </p:extLst>
          </p:nvPr>
        </p:nvGraphicFramePr>
        <p:xfrm>
          <a:off x="485988" y="1356085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17DCE10E-E8A0-32EA-A367-5B734B48227B}"/>
              </a:ext>
            </a:extLst>
          </p:cNvPr>
          <p:cNvGrpSpPr/>
          <p:nvPr/>
        </p:nvGrpSpPr>
        <p:grpSpPr>
          <a:xfrm>
            <a:off x="4999916" y="1631588"/>
            <a:ext cx="2858713" cy="276999"/>
            <a:chOff x="4180536" y="1734444"/>
            <a:chExt cx="2858713" cy="27699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325652-28FD-F0BC-A01D-9D71256D9D6C}"/>
                </a:ext>
              </a:extLst>
            </p:cNvPr>
            <p:cNvSpPr txBox="1"/>
            <p:nvPr/>
          </p:nvSpPr>
          <p:spPr>
            <a:xfrm>
              <a:off x="4352659" y="1734444"/>
              <a:ext cx="9978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>
                  <a:solidFill>
                    <a:schemeClr val="bg1"/>
                  </a:solidFill>
                  <a:latin typeface="Lab Grotesque" panose="020B0604020202020204" charset="0"/>
                </a:rPr>
                <a:t>Mycket bra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D594ED3-A98E-0A6E-A008-76DFECB5CB2B}"/>
                </a:ext>
              </a:extLst>
            </p:cNvPr>
            <p:cNvSpPr/>
            <p:nvPr/>
          </p:nvSpPr>
          <p:spPr>
            <a:xfrm>
              <a:off x="4180536" y="1797639"/>
              <a:ext cx="172123" cy="15060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0F9975C-469E-63D3-ED84-D4BA3F05CC51}"/>
                </a:ext>
              </a:extLst>
            </p:cNvPr>
            <p:cNvSpPr txBox="1"/>
            <p:nvPr/>
          </p:nvSpPr>
          <p:spPr>
            <a:xfrm>
              <a:off x="5648133" y="1734444"/>
              <a:ext cx="13911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>
                  <a:solidFill>
                    <a:schemeClr val="bg1"/>
                  </a:solidFill>
                  <a:latin typeface="Lab Grotesque" panose="020B0604020202020204" charset="0"/>
                </a:rPr>
                <a:t>Ganska bra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777583E-3D12-5B5D-97C6-0169F4C505FA}"/>
                </a:ext>
              </a:extLst>
            </p:cNvPr>
            <p:cNvSpPr/>
            <p:nvPr/>
          </p:nvSpPr>
          <p:spPr>
            <a:xfrm>
              <a:off x="5485535" y="1797639"/>
              <a:ext cx="172123" cy="15060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381463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2">
            <a:extLst>
              <a:ext uri="{FF2B5EF4-FFF2-40B4-BE49-F238E27FC236}">
                <a16:creationId xmlns:a16="http://schemas.microsoft.com/office/drawing/2014/main" id="{599485CA-14EE-7260-980B-CC50326678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7136648"/>
              </p:ext>
            </p:extLst>
          </p:nvPr>
        </p:nvGraphicFramePr>
        <p:xfrm>
          <a:off x="1367406" y="1844675"/>
          <a:ext cx="9479559" cy="3661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E1B8BBC-9CF1-03EE-783F-A0F075C8DF10}"/>
              </a:ext>
            </a:extLst>
          </p:cNvPr>
          <p:cNvSpPr txBox="1"/>
          <p:nvPr/>
        </p:nvSpPr>
        <p:spPr>
          <a:xfrm>
            <a:off x="9912349" y="6279732"/>
            <a:ext cx="180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Bas: Företag som uppger att kompetens för klimatomställningen är relevant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EE6162-D98E-0F37-60C6-16DB69817FF2}"/>
              </a:ext>
            </a:extLst>
          </p:cNvPr>
          <p:cNvSpPr txBox="1"/>
          <p:nvPr/>
        </p:nvSpPr>
        <p:spPr>
          <a:xfrm>
            <a:off x="7362096" y="6279732"/>
            <a:ext cx="2621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Fråga: Har ditt företag den kompetens ni behöver för att möta klimatomställningen?</a:t>
            </a:r>
            <a:endParaRPr lang="sv-SE" sz="900">
              <a:solidFill>
                <a:schemeClr val="bg1"/>
              </a:solidFill>
              <a:latin typeface="Lab Grotesque" panose="020B0604020202020204" charset="0"/>
            </a:endParaRPr>
          </a:p>
        </p:txBody>
      </p:sp>
      <p:sp>
        <p:nvSpPr>
          <p:cNvPr id="7" name="Rektangel 9">
            <a:extLst>
              <a:ext uri="{FF2B5EF4-FFF2-40B4-BE49-F238E27FC236}">
                <a16:creationId xmlns:a16="http://schemas.microsoft.com/office/drawing/2014/main" id="{0934325C-278D-62D7-1663-1F09420E8156}"/>
              </a:ext>
            </a:extLst>
          </p:cNvPr>
          <p:cNvSpPr/>
          <p:nvPr/>
        </p:nvSpPr>
        <p:spPr>
          <a:xfrm rot="20382772">
            <a:off x="1034611" y="1940287"/>
            <a:ext cx="2367232" cy="9162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o1">
            <a:extLst>
              <a:ext uri="{FF2B5EF4-FFF2-40B4-BE49-F238E27FC236}">
                <a16:creationId xmlns:a16="http://schemas.microsoft.com/office/drawing/2014/main" id="{5E6BAD46-566E-E3B2-B228-58ABF7F53691}"/>
              </a:ext>
            </a:extLst>
          </p:cNvPr>
          <p:cNvSpPr txBox="1"/>
          <p:nvPr/>
        </p:nvSpPr>
        <p:spPr bwMode="gray">
          <a:xfrm rot="20352304">
            <a:off x="1001725" y="2029067"/>
            <a:ext cx="2412843" cy="73866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sv-SE" sz="1400">
                <a:solidFill>
                  <a:schemeClr val="bg1"/>
                </a:solidFill>
                <a:latin typeface="Lab Grotesque" panose="020B0604020202020204" charset="0"/>
                <a:cs typeface="Calibri" pitchFamily="34" charset="0"/>
              </a:rPr>
              <a:t>90% uppger att kompetens för klimatomställningen är relevant i deras verksamhet</a:t>
            </a:r>
            <a:endParaRPr lang="en-US" sz="1200">
              <a:solidFill>
                <a:schemeClr val="bg1"/>
              </a:solidFill>
              <a:latin typeface="Lab Grotesque" panose="020B0604020202020204" charset="0"/>
            </a:endParaRPr>
          </a:p>
        </p:txBody>
      </p:sp>
      <p:sp>
        <p:nvSpPr>
          <p:cNvPr id="9" name="Rubrik 4">
            <a:extLst>
              <a:ext uri="{FF2B5EF4-FFF2-40B4-BE49-F238E27FC236}">
                <a16:creationId xmlns:a16="http://schemas.microsoft.com/office/drawing/2014/main" id="{E49140CD-23BD-7FC0-D4B5-2FA47EF3963C}"/>
              </a:ext>
            </a:extLst>
          </p:cNvPr>
          <p:cNvSpPr txBox="1">
            <a:spLocks/>
          </p:cNvSpPr>
          <p:nvPr/>
        </p:nvSpPr>
        <p:spPr>
          <a:xfrm>
            <a:off x="803275" y="712146"/>
            <a:ext cx="10548938" cy="655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Lab Grotesque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sv-SE" sz="2800">
                <a:solidFill>
                  <a:schemeClr val="bg1"/>
                </a:solidFill>
              </a:rPr>
              <a:t>Kompetens för att möta klimatomställningen</a:t>
            </a:r>
          </a:p>
        </p:txBody>
      </p:sp>
    </p:spTree>
    <p:extLst>
      <p:ext uri="{BB962C8B-B14F-4D97-AF65-F5344CB8AC3E}">
        <p14:creationId xmlns:p14="http://schemas.microsoft.com/office/powerpoint/2010/main" val="1259482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7D5BB97-F4BA-4F7F-A3E7-DFE7D53CA6C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03275" y="733592"/>
            <a:ext cx="7969250" cy="65510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sv-SE" sz="2800">
                <a:solidFill>
                  <a:schemeClr val="bg1"/>
                </a:solidFill>
              </a:rPr>
              <a:t>Kompetens för att möta klimatomställningen</a:t>
            </a:r>
          </a:p>
        </p:txBody>
      </p:sp>
      <p:graphicFrame>
        <p:nvGraphicFramePr>
          <p:cNvPr id="2" name="o1">
            <a:extLst>
              <a:ext uri="{FF2B5EF4-FFF2-40B4-BE49-F238E27FC236}">
                <a16:creationId xmlns:a16="http://schemas.microsoft.com/office/drawing/2014/main" id="{9717368E-6214-1A45-6588-AFD519F7D9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9342284"/>
              </p:ext>
            </p:extLst>
          </p:nvPr>
        </p:nvGraphicFramePr>
        <p:xfrm>
          <a:off x="-839381" y="1501017"/>
          <a:ext cx="11436350" cy="4944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09F72C0-5932-4BB9-A54A-0EAF4008D934}"/>
              </a:ext>
            </a:extLst>
          </p:cNvPr>
          <p:cNvSpPr txBox="1"/>
          <p:nvPr/>
        </p:nvSpPr>
        <p:spPr>
          <a:xfrm>
            <a:off x="6678743" y="4963378"/>
            <a:ext cx="2784354" cy="9541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sv-SE" sz="1400">
                <a:solidFill>
                  <a:schemeClr val="bg1"/>
                </a:solidFill>
                <a:latin typeface="Lab Grotesque" panose="020B0604020202020204" charset="0"/>
              </a:rPr>
              <a:t>Andel företag som helt och hållet eller i hög grad uppger att de har den kompetens de behöver för att möta klimatomställningen (%)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8CC242-F95F-FE52-BB17-82B16B297ECB}"/>
              </a:ext>
            </a:extLst>
          </p:cNvPr>
          <p:cNvSpPr txBox="1"/>
          <p:nvPr/>
        </p:nvSpPr>
        <p:spPr>
          <a:xfrm>
            <a:off x="7530326" y="6276623"/>
            <a:ext cx="2447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Fråga: Har ditt företag den kompetens ni behöver för att möta klimatomställningen?</a:t>
            </a:r>
            <a:endParaRPr lang="sv-SE" sz="900">
              <a:solidFill>
                <a:schemeClr val="bg1"/>
              </a:solidFill>
              <a:latin typeface="Lab Grotesque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C6B26E-2911-F67A-A90D-72974B0B594E}"/>
              </a:ext>
            </a:extLst>
          </p:cNvPr>
          <p:cNvSpPr txBox="1"/>
          <p:nvPr/>
        </p:nvSpPr>
        <p:spPr>
          <a:xfrm>
            <a:off x="9996478" y="6276819"/>
            <a:ext cx="2013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Bas: Företag som uppger att kompetens för klimatomställningen är relevant</a:t>
            </a:r>
          </a:p>
        </p:txBody>
      </p:sp>
    </p:spTree>
    <p:extLst>
      <p:ext uri="{BB962C8B-B14F-4D97-AF65-F5344CB8AC3E}">
        <p14:creationId xmlns:p14="http://schemas.microsoft.com/office/powerpoint/2010/main" val="1284480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7D5BB97-F4BA-4F7F-A3E7-DFE7D53CA6C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03275" y="717943"/>
            <a:ext cx="8622917" cy="706438"/>
          </a:xfrm>
        </p:spPr>
        <p:txBody>
          <a:bodyPr>
            <a:noAutofit/>
          </a:bodyPr>
          <a:lstStyle/>
          <a:p>
            <a:r>
              <a:rPr lang="sv-SE" sz="2800">
                <a:solidFill>
                  <a:schemeClr val="bg1"/>
                </a:solidFill>
              </a:rPr>
              <a:t>Rekryteringsförsök senaste 6 månaderna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AD711A-3B90-53FC-875F-B2A679A151BB}"/>
              </a:ext>
            </a:extLst>
          </p:cNvPr>
          <p:cNvSpPr txBox="1"/>
          <p:nvPr/>
        </p:nvSpPr>
        <p:spPr>
          <a:xfrm>
            <a:off x="9990311" y="6247398"/>
            <a:ext cx="15006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Bas: Samtliga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C356AE-822E-A9B9-F3A1-C359F9546586}"/>
              </a:ext>
            </a:extLst>
          </p:cNvPr>
          <p:cNvSpPr txBox="1"/>
          <p:nvPr/>
        </p:nvSpPr>
        <p:spPr>
          <a:xfrm>
            <a:off x="7547732" y="6247398"/>
            <a:ext cx="2399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Fråga: Har ni försökt att rekrytera medarbetare till ditt företag under de senaste 6 månaderna?</a:t>
            </a:r>
          </a:p>
        </p:txBody>
      </p:sp>
      <p:graphicFrame>
        <p:nvGraphicFramePr>
          <p:cNvPr id="4" name="o1">
            <a:extLst>
              <a:ext uri="{FF2B5EF4-FFF2-40B4-BE49-F238E27FC236}">
                <a16:creationId xmlns:a16="http://schemas.microsoft.com/office/drawing/2014/main" id="{8475C9EE-EE20-5D4A-CF63-A45F019111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2377683"/>
              </p:ext>
            </p:extLst>
          </p:nvPr>
        </p:nvGraphicFramePr>
        <p:xfrm>
          <a:off x="320575" y="1685134"/>
          <a:ext cx="11105777" cy="4191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0430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26">
            <a:extLst>
              <a:ext uri="{FF2B5EF4-FFF2-40B4-BE49-F238E27FC236}">
                <a16:creationId xmlns:a16="http://schemas.microsoft.com/office/drawing/2014/main" id="{750C08BF-264D-CEE1-3921-47500721FA34}"/>
              </a:ext>
            </a:extLst>
          </p:cNvPr>
          <p:cNvSpPr/>
          <p:nvPr/>
        </p:nvSpPr>
        <p:spPr>
          <a:xfrm>
            <a:off x="8220075" y="1756517"/>
            <a:ext cx="3971925" cy="4449974"/>
          </a:xfrm>
          <a:prstGeom prst="rect">
            <a:avLst/>
          </a:prstGeom>
          <a:solidFill>
            <a:srgbClr val="546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>
              <a:latin typeface="Lab Grotesque Black" pitchFamily="2" charset="0"/>
            </a:endParaRPr>
          </a:p>
        </p:txBody>
      </p:sp>
      <p:graphicFrame>
        <p:nvGraphicFramePr>
          <p:cNvPr id="9" name="o1">
            <a:extLst>
              <a:ext uri="{FF2B5EF4-FFF2-40B4-BE49-F238E27FC236}">
                <a16:creationId xmlns:a16="http://schemas.microsoft.com/office/drawing/2014/main" id="{9DED2179-ACB1-0AA6-DB6B-181C77DF91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5629507"/>
              </p:ext>
            </p:extLst>
          </p:nvPr>
        </p:nvGraphicFramePr>
        <p:xfrm>
          <a:off x="1063907" y="1726267"/>
          <a:ext cx="5780071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Rak koppling 3">
            <a:extLst>
              <a:ext uri="{FF2B5EF4-FFF2-40B4-BE49-F238E27FC236}">
                <a16:creationId xmlns:a16="http://schemas.microsoft.com/office/drawing/2014/main" id="{C696800C-B6D0-415C-06A9-EAAE3AEB52DA}"/>
              </a:ext>
            </a:extLst>
          </p:cNvPr>
          <p:cNvCxnSpPr>
            <a:cxnSpLocks/>
          </p:cNvCxnSpPr>
          <p:nvPr/>
        </p:nvCxnSpPr>
        <p:spPr>
          <a:xfrm flipV="1">
            <a:off x="2532788" y="1889195"/>
            <a:ext cx="0" cy="3158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koppling 4">
            <a:extLst>
              <a:ext uri="{FF2B5EF4-FFF2-40B4-BE49-F238E27FC236}">
                <a16:creationId xmlns:a16="http://schemas.microsoft.com/office/drawing/2014/main" id="{24684504-2785-B773-B87C-5C2A23F3E001}"/>
              </a:ext>
            </a:extLst>
          </p:cNvPr>
          <p:cNvCxnSpPr>
            <a:cxnSpLocks/>
          </p:cNvCxnSpPr>
          <p:nvPr/>
        </p:nvCxnSpPr>
        <p:spPr>
          <a:xfrm>
            <a:off x="2532788" y="1889195"/>
            <a:ext cx="4659864" cy="0"/>
          </a:xfrm>
          <a:prstGeom prst="line">
            <a:avLst/>
          </a:prstGeom>
          <a:ln>
            <a:solidFill>
              <a:schemeClr val="bg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2">
            <a:extLst>
              <a:ext uri="{FF2B5EF4-FFF2-40B4-BE49-F238E27FC236}">
                <a16:creationId xmlns:a16="http://schemas.microsoft.com/office/drawing/2014/main" id="{9DED48A6-33F1-9125-DF75-DACAB6EB8B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329867"/>
              </p:ext>
            </p:extLst>
          </p:nvPr>
        </p:nvGraphicFramePr>
        <p:xfrm>
          <a:off x="8312859" y="1909391"/>
          <a:ext cx="3546061" cy="4108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ktangel 10">
            <a:extLst>
              <a:ext uri="{FF2B5EF4-FFF2-40B4-BE49-F238E27FC236}">
                <a16:creationId xmlns:a16="http://schemas.microsoft.com/office/drawing/2014/main" id="{74826584-822C-135A-F5C5-8DA9B4BC2EE6}"/>
              </a:ext>
            </a:extLst>
          </p:cNvPr>
          <p:cNvSpPr/>
          <p:nvPr/>
        </p:nvSpPr>
        <p:spPr>
          <a:xfrm>
            <a:off x="4319988" y="5198853"/>
            <a:ext cx="15839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b Grotesque" panose="020B0604020202020204" charset="0"/>
              </a:rPr>
              <a:t>Nej</a:t>
            </a:r>
          </a:p>
        </p:txBody>
      </p:sp>
      <p:sp>
        <p:nvSpPr>
          <p:cNvPr id="20" name="Rektangel 11">
            <a:extLst>
              <a:ext uri="{FF2B5EF4-FFF2-40B4-BE49-F238E27FC236}">
                <a16:creationId xmlns:a16="http://schemas.microsoft.com/office/drawing/2014/main" id="{4F2FC541-817F-ECE9-F03A-879F655643C6}"/>
              </a:ext>
            </a:extLst>
          </p:cNvPr>
          <p:cNvSpPr/>
          <p:nvPr/>
        </p:nvSpPr>
        <p:spPr>
          <a:xfrm>
            <a:off x="2035312" y="5235406"/>
            <a:ext cx="10356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>
                <a:solidFill>
                  <a:schemeClr val="bg1"/>
                </a:solidFill>
                <a:latin typeface="Lab Grotesque" panose="020B0604020202020204" charset="0"/>
              </a:rPr>
              <a:t>Ja</a:t>
            </a: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b Grotesque" panose="020B0604020202020204" charset="0"/>
            </a:endParaRPr>
          </a:p>
        </p:txBody>
      </p:sp>
      <p:sp>
        <p:nvSpPr>
          <p:cNvPr id="6" name="Rubrik 4">
            <a:extLst>
              <a:ext uri="{FF2B5EF4-FFF2-40B4-BE49-F238E27FC236}">
                <a16:creationId xmlns:a16="http://schemas.microsoft.com/office/drawing/2014/main" id="{CFFB724F-1790-D4EC-7595-FA2B9D000917}"/>
              </a:ext>
            </a:extLst>
          </p:cNvPr>
          <p:cNvSpPr txBox="1">
            <a:spLocks/>
          </p:cNvSpPr>
          <p:nvPr/>
        </p:nvSpPr>
        <p:spPr>
          <a:xfrm>
            <a:off x="800480" y="702159"/>
            <a:ext cx="8622917" cy="706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Lab Grotesque Black" pitchFamily="2" charset="0"/>
                <a:ea typeface="+mj-ea"/>
                <a:cs typeface="+mj-cs"/>
              </a:defRPr>
            </a:lvl1pPr>
          </a:lstStyle>
          <a:p>
            <a:r>
              <a:rPr lang="sv-SE" sz="2800">
                <a:solidFill>
                  <a:schemeClr val="bg1"/>
                </a:solidFill>
              </a:rPr>
              <a:t>Rekryteringsförsök senaste 6 månaderna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448E02-38F6-095E-09DE-7CA4391BC97F}"/>
              </a:ext>
            </a:extLst>
          </p:cNvPr>
          <p:cNvSpPr txBox="1"/>
          <p:nvPr/>
        </p:nvSpPr>
        <p:spPr>
          <a:xfrm>
            <a:off x="6310185" y="6018004"/>
            <a:ext cx="1752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Bas: Samtliga. Saknas värde för någon anställningsgrupp är basen mindre än 5 och därmed för liten för att kunna redovisas</a:t>
            </a:r>
          </a:p>
          <a:p>
            <a:endParaRPr lang="sv-SE" sz="800">
              <a:solidFill>
                <a:schemeClr val="bg1"/>
              </a:solidFill>
              <a:latin typeface="Lab Grotesque" panose="020B06040202020202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4DDA23-6218-4E21-1B7E-F14B87F55835}"/>
              </a:ext>
            </a:extLst>
          </p:cNvPr>
          <p:cNvSpPr txBox="1"/>
          <p:nvPr/>
        </p:nvSpPr>
        <p:spPr>
          <a:xfrm>
            <a:off x="4116387" y="6018004"/>
            <a:ext cx="22900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Fråga: Har ni försökt att rekrytera medarbetare till ditt företag under de senaste 6 månaderna?</a:t>
            </a:r>
          </a:p>
          <a:p>
            <a:endParaRPr lang="sv-SE" sz="900">
              <a:solidFill>
                <a:schemeClr val="bg1"/>
              </a:solidFill>
              <a:latin typeface="Lab Grotesq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154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1">
            <a:extLst>
              <a:ext uri="{FF2B5EF4-FFF2-40B4-BE49-F238E27FC236}">
                <a16:creationId xmlns:a16="http://schemas.microsoft.com/office/drawing/2014/main" id="{DE51C9CB-ED46-3A6D-6F10-2B2737FF0F2F}"/>
              </a:ext>
            </a:extLst>
          </p:cNvPr>
          <p:cNvGraphicFramePr/>
          <p:nvPr/>
        </p:nvGraphicFramePr>
        <p:xfrm>
          <a:off x="507403" y="872066"/>
          <a:ext cx="980499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B37C715-869E-E2B5-A007-74C06E0E90B8}"/>
              </a:ext>
            </a:extLst>
          </p:cNvPr>
          <p:cNvGraphicFramePr/>
          <p:nvPr/>
        </p:nvGraphicFramePr>
        <p:xfrm>
          <a:off x="559346" y="872066"/>
          <a:ext cx="980499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ubrik 4">
            <a:extLst>
              <a:ext uri="{FF2B5EF4-FFF2-40B4-BE49-F238E27FC236}">
                <a16:creationId xmlns:a16="http://schemas.microsoft.com/office/drawing/2014/main" id="{D2D1DAC2-9D90-FA35-8FC5-282B95A5C2B0}"/>
              </a:ext>
            </a:extLst>
          </p:cNvPr>
          <p:cNvSpPr txBox="1">
            <a:spLocks/>
          </p:cNvSpPr>
          <p:nvPr/>
        </p:nvSpPr>
        <p:spPr>
          <a:xfrm>
            <a:off x="803275" y="642773"/>
            <a:ext cx="8622917" cy="829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Lab Grotesque Black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b Grotesque Black" pitchFamily="2" charset="0"/>
                <a:ea typeface="+mj-ea"/>
                <a:cs typeface="+mj-cs"/>
              </a:rPr>
              <a:t>Rekryteringsförsök senaste 6 månaderna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E851FE-7E32-D3CF-7FC6-51B6D611C3B5}"/>
              </a:ext>
            </a:extLst>
          </p:cNvPr>
          <p:cNvSpPr txBox="1"/>
          <p:nvPr/>
        </p:nvSpPr>
        <p:spPr>
          <a:xfrm>
            <a:off x="9983788" y="6264931"/>
            <a:ext cx="2299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b Grotesque" panose="020B0604020202020204" charset="0"/>
                <a:ea typeface="+mn-ea"/>
                <a:cs typeface="+mn-cs"/>
              </a:rPr>
              <a:t>Bas: Samtliga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2BCBDF-2F7E-38EE-0674-3A37D3389CE9}"/>
              </a:ext>
            </a:extLst>
          </p:cNvPr>
          <p:cNvSpPr txBox="1"/>
          <p:nvPr/>
        </p:nvSpPr>
        <p:spPr>
          <a:xfrm>
            <a:off x="7561834" y="6264931"/>
            <a:ext cx="2395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b Grotesque" panose="020B0604020202020204" charset="0"/>
                <a:ea typeface="+mn-ea"/>
                <a:cs typeface="+mn-cs"/>
              </a:rPr>
              <a:t>Fråga: Har ni försökt att rekrytera medarbetare till ditt företag under de senaste 6 månaderna?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422BDC-8641-7433-286C-874F735A4929}"/>
              </a:ext>
            </a:extLst>
          </p:cNvPr>
          <p:cNvSpPr txBox="1"/>
          <p:nvPr/>
        </p:nvSpPr>
        <p:spPr>
          <a:xfrm>
            <a:off x="8759825" y="4958882"/>
            <a:ext cx="1604519" cy="9541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b Grotesque" panose="020B0604020202020204" charset="0"/>
                <a:ea typeface="+mn-ea"/>
                <a:cs typeface="+mn-cs"/>
              </a:rPr>
              <a:t>Andel företag som försökt rekrytera senaste 6 månaderna (%)</a:t>
            </a:r>
          </a:p>
        </p:txBody>
      </p:sp>
    </p:spTree>
    <p:extLst>
      <p:ext uri="{BB962C8B-B14F-4D97-AF65-F5344CB8AC3E}">
        <p14:creationId xmlns:p14="http://schemas.microsoft.com/office/powerpoint/2010/main" val="121458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1">
            <a:extLst>
              <a:ext uri="{FF2B5EF4-FFF2-40B4-BE49-F238E27FC236}">
                <a16:creationId xmlns:a16="http://schemas.microsoft.com/office/drawing/2014/main" id="{8F0B78C0-87AE-4F9A-7586-66E85D68DE84}"/>
              </a:ext>
            </a:extLst>
          </p:cNvPr>
          <p:cNvSpPr txBox="1">
            <a:spLocks/>
          </p:cNvSpPr>
          <p:nvPr/>
        </p:nvSpPr>
        <p:spPr>
          <a:xfrm>
            <a:off x="800482" y="641024"/>
            <a:ext cx="8622917" cy="830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Lab Grotesque Black" pitchFamily="2" charset="0"/>
                <a:ea typeface="+mj-ea"/>
                <a:cs typeface="+mj-cs"/>
              </a:defRPr>
            </a:lvl1pPr>
          </a:lstStyle>
          <a:p>
            <a:r>
              <a:rPr lang="sv-SE" sz="2800">
                <a:solidFill>
                  <a:schemeClr val="bg1"/>
                </a:solidFill>
              </a:rPr>
              <a:t>Försökt vs lyckats rekrytera i Byggföretagen</a:t>
            </a:r>
          </a:p>
        </p:txBody>
      </p:sp>
      <p:sp>
        <p:nvSpPr>
          <p:cNvPr id="5" name="o3">
            <a:extLst>
              <a:ext uri="{FF2B5EF4-FFF2-40B4-BE49-F238E27FC236}">
                <a16:creationId xmlns:a16="http://schemas.microsoft.com/office/drawing/2014/main" id="{4B7F41CB-AAF0-3868-CF22-B835B09D961F}"/>
              </a:ext>
            </a:extLst>
          </p:cNvPr>
          <p:cNvSpPr txBox="1"/>
          <p:nvPr/>
        </p:nvSpPr>
        <p:spPr>
          <a:xfrm>
            <a:off x="9948863" y="6142644"/>
            <a:ext cx="1702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Bas: De som försökt rekrytera senaste 6 månaderna i Byggföretagen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96AEAF-1F48-6E02-6563-8553F0DAB823}"/>
              </a:ext>
            </a:extLst>
          </p:cNvPr>
          <p:cNvSpPr txBox="1"/>
          <p:nvPr/>
        </p:nvSpPr>
        <p:spPr>
          <a:xfrm>
            <a:off x="6151018" y="6142644"/>
            <a:ext cx="37978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Fråga: Hur många medarbetare har ni sammanlagt FÖRSÖKT rekrytera till ditt företag under de senaste 6 månaderna?/ Hur många medarbetare har ni sammanlagt LYCKATS rekrytera till ditt företag under de senaste 6 månaderna?</a:t>
            </a:r>
          </a:p>
          <a:p>
            <a:endParaRPr lang="sv-SE" sz="900">
              <a:solidFill>
                <a:schemeClr val="bg1"/>
              </a:solidFill>
              <a:latin typeface="Lab Grotesque" panose="020B0604020202020204" charset="0"/>
            </a:endParaRPr>
          </a:p>
        </p:txBody>
      </p:sp>
      <p:graphicFrame>
        <p:nvGraphicFramePr>
          <p:cNvPr id="2" name="o2">
            <a:extLst>
              <a:ext uri="{FF2B5EF4-FFF2-40B4-BE49-F238E27FC236}">
                <a16:creationId xmlns:a16="http://schemas.microsoft.com/office/drawing/2014/main" id="{18058614-F1B1-62FF-E307-549BD7AF8A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909207"/>
              </p:ext>
            </p:extLst>
          </p:nvPr>
        </p:nvGraphicFramePr>
        <p:xfrm>
          <a:off x="377824" y="1376629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ktangel 9">
            <a:extLst>
              <a:ext uri="{FF2B5EF4-FFF2-40B4-BE49-F238E27FC236}">
                <a16:creationId xmlns:a16="http://schemas.microsoft.com/office/drawing/2014/main" id="{36B07175-AB2A-68AD-0EA3-67BF93331F63}"/>
              </a:ext>
            </a:extLst>
          </p:cNvPr>
          <p:cNvSpPr/>
          <p:nvPr/>
        </p:nvSpPr>
        <p:spPr>
          <a:xfrm>
            <a:off x="8833921" y="1912512"/>
            <a:ext cx="1951546" cy="85256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o4">
            <a:extLst>
              <a:ext uri="{FF2B5EF4-FFF2-40B4-BE49-F238E27FC236}">
                <a16:creationId xmlns:a16="http://schemas.microsoft.com/office/drawing/2014/main" id="{CC3EF6DC-B699-9780-231A-B45EF9093912}"/>
              </a:ext>
            </a:extLst>
          </p:cNvPr>
          <p:cNvSpPr txBox="1"/>
          <p:nvPr/>
        </p:nvSpPr>
        <p:spPr bwMode="gray">
          <a:xfrm>
            <a:off x="8833921" y="1969464"/>
            <a:ext cx="1951546" cy="73866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sv-SE" sz="1400">
                <a:solidFill>
                  <a:schemeClr val="bg1"/>
                </a:solidFill>
                <a:latin typeface="Lab Grotesque" panose="020B0604020202020204" charset="0"/>
                <a:cs typeface="Calibri" pitchFamily="34" charset="0"/>
              </a:rPr>
              <a:t>Andelen misslyckade rekryteringsförsök är 36%</a:t>
            </a:r>
            <a:endParaRPr lang="en-US" sz="1200">
              <a:solidFill>
                <a:schemeClr val="bg1"/>
              </a:solidFill>
              <a:latin typeface="Lab Grotesq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153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1">
            <a:extLst>
              <a:ext uri="{FF2B5EF4-FFF2-40B4-BE49-F238E27FC236}">
                <a16:creationId xmlns:a16="http://schemas.microsoft.com/office/drawing/2014/main" id="{0BD378E0-C196-0ADD-F178-46D45BBE20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242817"/>
              </p:ext>
            </p:extLst>
          </p:nvPr>
        </p:nvGraphicFramePr>
        <p:xfrm>
          <a:off x="354013" y="1471792"/>
          <a:ext cx="11436350" cy="4944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ubrik 4">
            <a:extLst>
              <a:ext uri="{FF2B5EF4-FFF2-40B4-BE49-F238E27FC236}">
                <a16:creationId xmlns:a16="http://schemas.microsoft.com/office/drawing/2014/main" id="{D2D1DAC2-9D90-FA35-8FC5-282B95A5C2B0}"/>
              </a:ext>
            </a:extLst>
          </p:cNvPr>
          <p:cNvSpPr txBox="1">
            <a:spLocks/>
          </p:cNvSpPr>
          <p:nvPr/>
        </p:nvSpPr>
        <p:spPr>
          <a:xfrm>
            <a:off x="803275" y="642773"/>
            <a:ext cx="8622917" cy="829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Lab Grotesque Black" pitchFamily="2" charset="0"/>
                <a:ea typeface="+mj-ea"/>
                <a:cs typeface="+mj-cs"/>
              </a:defRPr>
            </a:lvl1pPr>
          </a:lstStyle>
          <a:p>
            <a:r>
              <a:rPr lang="sv-SE" sz="2800">
                <a:solidFill>
                  <a:schemeClr val="bg1"/>
                </a:solidFill>
              </a:rPr>
              <a:t>Andelen misslyckade rekryteringsförsök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422BDC-8641-7433-286C-874F735A4929}"/>
              </a:ext>
            </a:extLst>
          </p:cNvPr>
          <p:cNvSpPr txBox="1"/>
          <p:nvPr/>
        </p:nvSpPr>
        <p:spPr>
          <a:xfrm>
            <a:off x="8669174" y="5015639"/>
            <a:ext cx="2486352" cy="7386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sv-SE" sz="1400">
                <a:solidFill>
                  <a:schemeClr val="bg1"/>
                </a:solidFill>
                <a:latin typeface="Lab Grotesque" panose="020B0604020202020204" charset="0"/>
              </a:rPr>
              <a:t>Andelen misslyckade rekryteringsförsök under de senaste 6 månaderna (%)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B4D6E-48EA-2C02-1B25-04D4010A8C35}"/>
              </a:ext>
            </a:extLst>
          </p:cNvPr>
          <p:cNvSpPr txBox="1"/>
          <p:nvPr/>
        </p:nvSpPr>
        <p:spPr>
          <a:xfrm>
            <a:off x="9912350" y="6168812"/>
            <a:ext cx="1800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Bas: De som försökt rekrytera senaste 6 månaderna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B032E1-FD3C-B85E-C566-8B37E9DA74B6}"/>
              </a:ext>
            </a:extLst>
          </p:cNvPr>
          <p:cNvSpPr txBox="1"/>
          <p:nvPr/>
        </p:nvSpPr>
        <p:spPr>
          <a:xfrm>
            <a:off x="6985262" y="6168812"/>
            <a:ext cx="299852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Fråga: Hur många medarbetare har ni sammanlagt FÖRSÖKT rekrytera till ditt företag under de senaste 6 månaderna?/ Hur många medarbetare har ni sammanlagt LYCKATS rekrytera till ditt företag under de senaste 6 månaderna?</a:t>
            </a:r>
          </a:p>
          <a:p>
            <a:endParaRPr lang="sv-SE" sz="900">
              <a:solidFill>
                <a:schemeClr val="bg1"/>
              </a:solidFill>
              <a:latin typeface="Lab Grotesq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203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1">
            <a:extLst>
              <a:ext uri="{FF2B5EF4-FFF2-40B4-BE49-F238E27FC236}">
                <a16:creationId xmlns:a16="http://schemas.microsoft.com/office/drawing/2014/main" id="{682B3B12-4C3D-398A-BC29-F0513BFFCA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548496"/>
              </p:ext>
            </p:extLst>
          </p:nvPr>
        </p:nvGraphicFramePr>
        <p:xfrm>
          <a:off x="1389689" y="1424381"/>
          <a:ext cx="9527693" cy="4055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4">
            <a:extLst>
              <a:ext uri="{FF2B5EF4-FFF2-40B4-BE49-F238E27FC236}">
                <a16:creationId xmlns:a16="http://schemas.microsoft.com/office/drawing/2014/main" id="{2EC57226-62E8-BA63-026D-7F9846789C6A}"/>
              </a:ext>
            </a:extLst>
          </p:cNvPr>
          <p:cNvSpPr txBox="1">
            <a:spLocks/>
          </p:cNvSpPr>
          <p:nvPr/>
        </p:nvSpPr>
        <p:spPr>
          <a:xfrm>
            <a:off x="0" y="710034"/>
            <a:ext cx="12192000" cy="706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Lab Grotesque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sv-SE" sz="2800">
                <a:solidFill>
                  <a:schemeClr val="bg1"/>
                </a:solidFill>
              </a:rPr>
              <a:t>Eftersökta utbildningsnivåer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22DDB8-B093-FA36-CAF9-068CC210232C}"/>
              </a:ext>
            </a:extLst>
          </p:cNvPr>
          <p:cNvSpPr txBox="1"/>
          <p:nvPr/>
        </p:nvSpPr>
        <p:spPr>
          <a:xfrm>
            <a:off x="7535863" y="6266525"/>
            <a:ext cx="2447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Fråga: Vilken utbildningsnivå ville ni att de medarbetare ni sökte skulle uppfylla?</a:t>
            </a:r>
          </a:p>
          <a:p>
            <a:endParaRPr lang="sv-SE" sz="800">
              <a:solidFill>
                <a:schemeClr val="bg1"/>
              </a:solidFill>
              <a:latin typeface="Lab Grotesque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7440A7-99AF-6110-F4A4-5BF4CB27DB7B}"/>
              </a:ext>
            </a:extLst>
          </p:cNvPr>
          <p:cNvSpPr txBox="1"/>
          <p:nvPr/>
        </p:nvSpPr>
        <p:spPr>
          <a:xfrm>
            <a:off x="9983787" y="6266525"/>
            <a:ext cx="1584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Bas: De som försökt rekrytera senaste 6 månaderna</a:t>
            </a:r>
          </a:p>
        </p:txBody>
      </p:sp>
    </p:spTree>
    <p:extLst>
      <p:ext uri="{BB962C8B-B14F-4D97-AF65-F5344CB8AC3E}">
        <p14:creationId xmlns:p14="http://schemas.microsoft.com/office/powerpoint/2010/main" val="2306310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1">
            <a:extLst>
              <a:ext uri="{FF2B5EF4-FFF2-40B4-BE49-F238E27FC236}">
                <a16:creationId xmlns:a16="http://schemas.microsoft.com/office/drawing/2014/main" id="{DE51C9CB-ED46-3A6D-6F10-2B2737FF0F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1412625"/>
              </p:ext>
            </p:extLst>
          </p:nvPr>
        </p:nvGraphicFramePr>
        <p:xfrm>
          <a:off x="401637" y="902646"/>
          <a:ext cx="980499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4">
            <a:extLst>
              <a:ext uri="{FF2B5EF4-FFF2-40B4-BE49-F238E27FC236}">
                <a16:creationId xmlns:a16="http://schemas.microsoft.com/office/drawing/2014/main" id="{26C35555-DD54-C577-D94C-3DC8C5FCDF5D}"/>
              </a:ext>
            </a:extLst>
          </p:cNvPr>
          <p:cNvSpPr txBox="1">
            <a:spLocks/>
          </p:cNvSpPr>
          <p:nvPr/>
        </p:nvSpPr>
        <p:spPr>
          <a:xfrm>
            <a:off x="803275" y="642773"/>
            <a:ext cx="8622917" cy="829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Lab Grotesque Black" pitchFamily="2" charset="0"/>
                <a:ea typeface="+mj-ea"/>
                <a:cs typeface="+mj-cs"/>
              </a:defRPr>
            </a:lvl1pPr>
          </a:lstStyle>
          <a:p>
            <a:r>
              <a:rPr lang="sv-SE" sz="2800">
                <a:solidFill>
                  <a:schemeClr val="bg1"/>
                </a:solidFill>
              </a:rPr>
              <a:t>Svårt att rekrytera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54C78C-176F-98B5-4F33-4EC289D596B1}"/>
              </a:ext>
            </a:extLst>
          </p:cNvPr>
          <p:cNvSpPr txBox="1"/>
          <p:nvPr/>
        </p:nvSpPr>
        <p:spPr>
          <a:xfrm>
            <a:off x="9983788" y="6280869"/>
            <a:ext cx="1615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Bas: De som försökt rekrytera senaste 6 månaderna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C71C6-521C-2A1B-359C-FF832CD411E9}"/>
              </a:ext>
            </a:extLst>
          </p:cNvPr>
          <p:cNvSpPr txBox="1"/>
          <p:nvPr/>
        </p:nvSpPr>
        <p:spPr>
          <a:xfrm>
            <a:off x="7535863" y="6289964"/>
            <a:ext cx="2413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>
                <a:solidFill>
                  <a:schemeClr val="bg1"/>
                </a:solidFill>
                <a:latin typeface="Lab Grotesque" panose="020B0604020202020204" charset="0"/>
              </a:rPr>
              <a:t>Fråga: Hur svårt eller lätt har det generellt varit att rekrytera medarbetare?</a:t>
            </a:r>
          </a:p>
          <a:p>
            <a:endParaRPr lang="sv-SE" sz="900">
              <a:solidFill>
                <a:schemeClr val="bg1"/>
              </a:solidFill>
              <a:latin typeface="Lab Grotesque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45DE4F-994C-A718-BE8A-E0281DA858E0}"/>
              </a:ext>
            </a:extLst>
          </p:cNvPr>
          <p:cNvSpPr txBox="1"/>
          <p:nvPr/>
        </p:nvSpPr>
        <p:spPr>
          <a:xfrm>
            <a:off x="8567859" y="4909154"/>
            <a:ext cx="2389263" cy="9541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sv-SE" sz="1400">
                <a:solidFill>
                  <a:schemeClr val="bg1"/>
                </a:solidFill>
                <a:latin typeface="Lab Grotesque" panose="020B0604020202020204" charset="0"/>
              </a:rPr>
              <a:t>Andel företag som upplevt det mycket eller ganska svårt att rekrytera på någon av utbildningsnivåerna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835C3DA-48F2-4DD0-1BEA-C469FDDCBF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5788524"/>
              </p:ext>
            </p:extLst>
          </p:nvPr>
        </p:nvGraphicFramePr>
        <p:xfrm>
          <a:off x="436562" y="790830"/>
          <a:ext cx="9804998" cy="5625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67490365"/>
      </p:ext>
    </p:extLst>
  </p:cSld>
  <p:clrMapOvr>
    <a:masterClrMapping/>
  </p:clrMapOvr>
</p:sld>
</file>

<file path=ppt/theme/theme1.xml><?xml version="1.0" encoding="utf-8"?>
<a:theme xmlns:a="http://schemas.openxmlformats.org/drawingml/2006/main" name="Startbilde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111B71D2-9517-074E-A633-EEB776B886EC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rtbild med bild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28FC670F-B3D3-7B43-B451-C7166E34892D}"/>
    </a:ext>
  </a:extLst>
</a:theme>
</file>

<file path=ppt/theme/theme3.xml><?xml version="1.0" encoding="utf-8"?>
<a:theme xmlns:a="http://schemas.openxmlformats.org/drawingml/2006/main" name="Avsnitt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DDB3095D-BDF3-7E46-AB4A-83D5B3659CD2}"/>
    </a:ext>
  </a:extLst>
</a:theme>
</file>

<file path=ppt/theme/theme4.xml><?xml version="1.0" encoding="utf-8"?>
<a:theme xmlns:a="http://schemas.openxmlformats.org/drawingml/2006/main" name="Tabeller och diagram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1B286B14-DFB5-994B-B1D6-FBE7D079BE95}"/>
    </a:ext>
  </a:extLst>
</a:theme>
</file>

<file path=ppt/theme/theme5.xml><?xml version="1.0" encoding="utf-8"?>
<a:theme xmlns:a="http://schemas.openxmlformats.org/drawingml/2006/main" name="Personer i fokus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357BD9C4-1AD7-3F4C-864C-92D6B7BF695B}"/>
    </a:ext>
  </a:extLst>
</a:theme>
</file>

<file path=ppt/theme/theme6.xml><?xml version="1.0" encoding="utf-8"?>
<a:theme xmlns:a="http://schemas.openxmlformats.org/drawingml/2006/main" name="Punktlisto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15C7AECF-AF89-774F-BE52-9ECD3B90B468}"/>
    </a:ext>
  </a:extLst>
</a:theme>
</file>

<file path=ppt/theme/theme7.xml><?xml version="1.0" encoding="utf-8"?>
<a:theme xmlns:a="http://schemas.openxmlformats.org/drawingml/2006/main" name="Sidor med bilde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ABF1DEAC-0FE3-864B-8647-D35EF3317219}"/>
    </a:ext>
  </a:extLst>
</a:theme>
</file>

<file path=ppt/theme/theme8.xml><?xml version="1.0" encoding="utf-8"?>
<a:theme xmlns:a="http://schemas.openxmlformats.org/drawingml/2006/main" name="Annat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-powerpoint-mall-SV" id="{D9FA9DF6-6AE3-2746-A403-BAC2C2DC6A60}" vid="{96BB3F85-F566-3D45-BFDC-3606D67CA214}"/>
    </a:ext>
  </a:extLst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vart/ Orange Mall">
    <a:dk1>
      <a:srgbClr val="000000"/>
    </a:dk1>
    <a:lt1>
      <a:srgbClr val="FFFFFF"/>
    </a:lt1>
    <a:dk2>
      <a:srgbClr val="44546A"/>
    </a:dk2>
    <a:lt2>
      <a:srgbClr val="E7E6E6"/>
    </a:lt2>
    <a:accent1>
      <a:srgbClr val="004663"/>
    </a:accent1>
    <a:accent2>
      <a:srgbClr val="972533"/>
    </a:accent2>
    <a:accent3>
      <a:srgbClr val="767878"/>
    </a:accent3>
    <a:accent4>
      <a:srgbClr val="116478"/>
    </a:accent4>
    <a:accent5>
      <a:srgbClr val="50B5B8"/>
    </a:accent5>
    <a:accent6>
      <a:srgbClr val="F95E35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vart/ Orange Mall">
    <a:dk1>
      <a:srgbClr val="000000"/>
    </a:dk1>
    <a:lt1>
      <a:srgbClr val="FFFFFF"/>
    </a:lt1>
    <a:dk2>
      <a:srgbClr val="44546A"/>
    </a:dk2>
    <a:lt2>
      <a:srgbClr val="E7E6E6"/>
    </a:lt2>
    <a:accent1>
      <a:srgbClr val="004663"/>
    </a:accent1>
    <a:accent2>
      <a:srgbClr val="972533"/>
    </a:accent2>
    <a:accent3>
      <a:srgbClr val="767878"/>
    </a:accent3>
    <a:accent4>
      <a:srgbClr val="116478"/>
    </a:accent4>
    <a:accent5>
      <a:srgbClr val="50B5B8"/>
    </a:accent5>
    <a:accent6>
      <a:srgbClr val="F95E35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Svenskt Näringsliv">
    <a:dk1>
      <a:srgbClr val="33414E"/>
    </a:dk1>
    <a:lt1>
      <a:srgbClr val="FFFFFF"/>
    </a:lt1>
    <a:dk2>
      <a:srgbClr val="61717F"/>
    </a:dk2>
    <a:lt2>
      <a:srgbClr val="DEE4E9"/>
    </a:lt2>
    <a:accent1>
      <a:srgbClr val="EA8F12"/>
    </a:accent1>
    <a:accent2>
      <a:srgbClr val="B12F26"/>
    </a:accent2>
    <a:accent3>
      <a:srgbClr val="795974"/>
    </a:accent3>
    <a:accent4>
      <a:srgbClr val="5B9BC3"/>
    </a:accent4>
    <a:accent5>
      <a:srgbClr val="F2CD23"/>
    </a:accent5>
    <a:accent6>
      <a:srgbClr val="71B396"/>
    </a:accent6>
    <a:hlink>
      <a:srgbClr val="EA8F12"/>
    </a:hlink>
    <a:folHlink>
      <a:srgbClr val="B12F26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Svenskt Näringsliv">
    <a:dk1>
      <a:srgbClr val="33414E"/>
    </a:dk1>
    <a:lt1>
      <a:srgbClr val="FFFFFF"/>
    </a:lt1>
    <a:dk2>
      <a:srgbClr val="61717F"/>
    </a:dk2>
    <a:lt2>
      <a:srgbClr val="DEE4E9"/>
    </a:lt2>
    <a:accent1>
      <a:srgbClr val="EA8F12"/>
    </a:accent1>
    <a:accent2>
      <a:srgbClr val="B12F26"/>
    </a:accent2>
    <a:accent3>
      <a:srgbClr val="795974"/>
    </a:accent3>
    <a:accent4>
      <a:srgbClr val="5B9BC3"/>
    </a:accent4>
    <a:accent5>
      <a:srgbClr val="F2CD23"/>
    </a:accent5>
    <a:accent6>
      <a:srgbClr val="71B396"/>
    </a:accent6>
    <a:hlink>
      <a:srgbClr val="EA8F12"/>
    </a:hlink>
    <a:folHlink>
      <a:srgbClr val="B12F26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DE869286EA0F4B95F3E37EE2B4A235" ma:contentTypeVersion="6" ma:contentTypeDescription="Create a new document." ma:contentTypeScope="" ma:versionID="56bedc399fdde99bd90f4b744f3c7f6e">
  <xsd:schema xmlns:xsd="http://www.w3.org/2001/XMLSchema" xmlns:xs="http://www.w3.org/2001/XMLSchema" xmlns:p="http://schemas.microsoft.com/office/2006/metadata/properties" xmlns:ns2="3593e383-8972-4a5c-9738-0bf1ae099dce" xmlns:ns3="991d428f-5a8b-455f-aab3-98c70b91292f" targetNamespace="http://schemas.microsoft.com/office/2006/metadata/properties" ma:root="true" ma:fieldsID="01d7d06182f0b182fec16602d7f0f5cf" ns2:_="" ns3:_="">
    <xsd:import namespace="3593e383-8972-4a5c-9738-0bf1ae099dce"/>
    <xsd:import namespace="991d428f-5a8b-455f-aab3-98c70b9129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93e383-8972-4a5c-9738-0bf1ae099d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1d428f-5a8b-455f-aab3-98c70b91292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91d428f-5a8b-455f-aab3-98c70b91292f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68A0DF9-08A8-4B44-B011-8260411201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93e383-8972-4a5c-9738-0bf1ae099dce"/>
    <ds:schemaRef ds:uri="991d428f-5a8b-455f-aab3-98c70b9129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D117EE-FFDE-48EB-8A4B-BB809A2A67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8D58F5-4567-4F8E-A1BA-04DD4FD1AC04}">
  <ds:schemaRefs>
    <ds:schemaRef ds:uri="8231b7dd-aba7-4e58-a5c9-9b6ca7291cdb"/>
    <ds:schemaRef ds:uri="991d428f-5a8b-455f-aab3-98c70b91292f"/>
    <ds:schemaRef ds:uri="c087e1ed-bc30-49ce-92f7-f4e2db87371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SN-powerpoint-mall-SV</Template>
  <TotalTime>0</TotalTime>
  <Words>891</Words>
  <Application>Microsoft Office PowerPoint</Application>
  <PresentationFormat>Bredbild</PresentationFormat>
  <Paragraphs>147</Paragraphs>
  <Slides>22</Slides>
  <Notes>16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8</vt:i4>
      </vt:variant>
      <vt:variant>
        <vt:lpstr>Bildrubriker</vt:lpstr>
      </vt:variant>
      <vt:variant>
        <vt:i4>22</vt:i4>
      </vt:variant>
    </vt:vector>
  </HeadingPairs>
  <TitlesOfParts>
    <vt:vector size="34" baseType="lpstr">
      <vt:lpstr>Calibri</vt:lpstr>
      <vt:lpstr>Lab Grotesque</vt:lpstr>
      <vt:lpstr>Arial</vt:lpstr>
      <vt:lpstr>Lab Grotesque Black</vt:lpstr>
      <vt:lpstr>Startbilder</vt:lpstr>
      <vt:lpstr>Startbild med bild</vt:lpstr>
      <vt:lpstr>Avsnitt</vt:lpstr>
      <vt:lpstr>Tabeller och diagram</vt:lpstr>
      <vt:lpstr>Personer i fokus</vt:lpstr>
      <vt:lpstr>Punktlistor</vt:lpstr>
      <vt:lpstr>Sidor med bilder</vt:lpstr>
      <vt:lpstr>Annat</vt:lpstr>
      <vt:lpstr>PowerPoint-presentation</vt:lpstr>
      <vt:lpstr>Om undersökningen</vt:lpstr>
      <vt:lpstr>Rekryteringsförsök senaste 6 månaderna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Svårighetsgrad att rekrytera olika  utbildningsnivåer i Byggföretagen</vt:lpstr>
      <vt:lpstr>PowerPoint-presentation</vt:lpstr>
      <vt:lpstr>PowerPoint-presentation</vt:lpstr>
      <vt:lpstr>PowerPoint-presentation</vt:lpstr>
      <vt:lpstr>PowerPoint-presentation</vt:lpstr>
      <vt:lpstr>Rekryteringsvägar företagen har prövat</vt:lpstr>
      <vt:lpstr>Rekryteringsvägar som lett till rekrytering</vt:lpstr>
      <vt:lpstr>PowerPoint-presentation</vt:lpstr>
      <vt:lpstr>Viktiga förmågor vid rekrytering</vt:lpstr>
      <vt:lpstr>PowerPoint-presentation</vt:lpstr>
      <vt:lpstr>PowerPoint-presentation</vt:lpstr>
      <vt:lpstr>PowerPoint-presentation</vt:lpstr>
      <vt:lpstr>Kompetens för att möta klimatomställningen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Nyman, Ronja</dc:creator>
  <cp:lastModifiedBy>Elin Kebert</cp:lastModifiedBy>
  <cp:revision>2</cp:revision>
  <cp:lastPrinted>2021-11-23T07:40:40Z</cp:lastPrinted>
  <dcterms:created xsi:type="dcterms:W3CDTF">2021-02-18T10:12:46Z</dcterms:created>
  <dcterms:modified xsi:type="dcterms:W3CDTF">2024-03-11T14:29:16Z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0x0101006BDE869286EA0F4B95F3E37EE2B4A235</vt:lpwstr>
  </property>
  <property fmtid="{D5CDD505-2E9C-101B-9397-08002B2CF9AE}" pid="3" name="MediaServiceImageTags">
    <vt:lpwstr/>
  </property>
  <property fmtid="{D5CDD505-2E9C-101B-9397-08002B2CF9AE}" pid="4" name="Order">
    <vt:r8>40100</vt:r8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  <property fmtid="{D5CDD505-2E9C-101B-9397-08002B2CF9AE}" pid="11" name="_SourceUrl">
    <vt:lpwstr/>
  </property>
  <property fmtid="{D5CDD505-2E9C-101B-9397-08002B2CF9AE}" pid="12" name="_SharedFileIndex">
    <vt:lpwstr/>
  </property>
</Properties>
</file>