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6" r:id="rId4"/>
    <p:sldMasterId id="2147483772" r:id="rId5"/>
    <p:sldMasterId id="2147483827" r:id="rId6"/>
    <p:sldMasterId id="2147483831" r:id="rId7"/>
  </p:sldMasterIdLst>
  <p:notesMasterIdLst>
    <p:notesMasterId r:id="rId19"/>
  </p:notesMasterIdLst>
  <p:handoutMasterIdLst>
    <p:handoutMasterId r:id="rId20"/>
  </p:handoutMasterIdLst>
  <p:sldIdLst>
    <p:sldId id="1612" r:id="rId8"/>
    <p:sldId id="1627" r:id="rId9"/>
    <p:sldId id="271" r:id="rId10"/>
    <p:sldId id="914" r:id="rId11"/>
    <p:sldId id="946" r:id="rId12"/>
    <p:sldId id="273" r:id="rId13"/>
    <p:sldId id="929" r:id="rId14"/>
    <p:sldId id="933" r:id="rId15"/>
    <p:sldId id="938" r:id="rId16"/>
    <p:sldId id="951" r:id="rId17"/>
    <p:sldId id="948" r:id="rId18"/>
  </p:sldIdLst>
  <p:sldSz cx="12192000" cy="6858000"/>
  <p:notesSz cx="6808788" cy="9940925"/>
  <p:embeddedFontLst>
    <p:embeddedFont>
      <p:font typeface="Lab Grotesque" panose="020B0604020202020204" charset="0"/>
      <p:regular r:id="rId21"/>
      <p:bold r:id="rId22"/>
      <p:italic r:id="rId23"/>
      <p:boldItalic r:id="rId24"/>
    </p:embeddedFont>
    <p:embeddedFont>
      <p:font typeface="Lab Grotesque Black" panose="020B0604020202020204" charset="0"/>
      <p:regular r:id="rId25"/>
      <p:bold r:id="rId26"/>
      <p:italic r:id="rId27"/>
      <p:boldItalic r:id="rId28"/>
    </p:embeddedFont>
    <p:embeddedFont>
      <p:font typeface="Lab Grotesque Light" panose="020B0604020202020204" charset="0"/>
      <p:regular r:id="rId29"/>
    </p:embeddedFont>
    <p:embeddedFont>
      <p:font typeface="Lab Grotesque Medium" panose="020B0604020202020204" charset="0"/>
      <p:regular r:id="rId30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321" userDrawn="1">
          <p15:clr>
            <a:srgbClr val="A4A3A4"/>
          </p15:clr>
        </p15:guide>
        <p15:guide id="3" pos="3817" userDrawn="1">
          <p15:clr>
            <a:srgbClr val="A4A3A4"/>
          </p15:clr>
        </p15:guide>
        <p15:guide id="4" orient="horz" pos="1185" userDrawn="1">
          <p15:clr>
            <a:srgbClr val="A4A3A4"/>
          </p15:clr>
        </p15:guide>
        <p15:guide id="5" pos="4226" userDrawn="1">
          <p15:clr>
            <a:srgbClr val="A4A3A4"/>
          </p15:clr>
        </p15:guide>
        <p15:guide id="6" pos="7061" userDrawn="1">
          <p15:clr>
            <a:srgbClr val="A4A3A4"/>
          </p15:clr>
        </p15:guide>
        <p15:guide id="7" pos="3568" userDrawn="1">
          <p15:clr>
            <a:srgbClr val="A4A3A4"/>
          </p15:clr>
        </p15:guide>
        <p15:guide id="8" orient="horz" pos="663" userDrawn="1">
          <p15:clr>
            <a:srgbClr val="A4A3A4"/>
          </p15:clr>
        </p15:guide>
        <p15:guide id="9" orient="horz" pos="2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1B1D3C-68E6-069A-C7C2-23F4F7D4023C}" name="Edvin Magnusson" initials="EM" userId="S::Edvin.Magnusson@ipsos.com::128c7b14-1a54-46a0-9f44-18e219dc35d6" providerId="AD"/>
  <p188:author id="{EF3E1088-B04B-0BE8-C03E-0B719F56C60C}" name="Emma Sandberg" initials="ES" userId="S::Emma.Sandberg@ipsos.com::a2ab612a-67c9-4ca8-bb5e-48e88cee4444" providerId="AD"/>
  <p188:author id="{04CAAB9E-3581-0EAC-3FAF-02B3AAFE340F}" name="Ronja Nyman" initials="RN" userId="S::ronja.nyman@svensktnaringsliv.se::0d8fbf80-2d80-4797-a346-5c2d03353924" providerId="AD"/>
  <p188:author id="{D2A702CA-7890-585C-1937-CC424C559939}" name="Maya Lundberg" initials="ML" userId="S::maya.lundberg@svensktnaringsliv.se::6e3cc906-07a6-4117-95fe-3f995e01c0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a Pihlqvist" initials="IP" lastIdx="1" clrIdx="0">
    <p:extLst>
      <p:ext uri="{19B8F6BF-5375-455C-9EA6-DF929625EA0E}">
        <p15:presenceInfo xmlns:p15="http://schemas.microsoft.com/office/powerpoint/2012/main" userId="S::Isabella.Pihlqvist@ipsos.com::436d47c7-27fe-457f-bf54-7f2aa803b4df" providerId="AD"/>
      </p:ext>
    </p:extLst>
  </p:cmAuthor>
  <p:cmAuthor id="2" name="Ronja Nyman" initials="RN" lastIdx="17" clrIdx="1">
    <p:extLst>
      <p:ext uri="{19B8F6BF-5375-455C-9EA6-DF929625EA0E}">
        <p15:presenceInfo xmlns:p15="http://schemas.microsoft.com/office/powerpoint/2012/main" userId="S::ronja.nyman@svensktnaringsliv.se::0d8fbf80-2d80-4797-a346-5c2d03353924" providerId="AD"/>
      </p:ext>
    </p:extLst>
  </p:cmAuthor>
  <p:cmAuthor id="3" name="Jonas Fritz" initials="JF" lastIdx="3" clrIdx="2">
    <p:extLst>
      <p:ext uri="{19B8F6BF-5375-455C-9EA6-DF929625EA0E}">
        <p15:presenceInfo xmlns:p15="http://schemas.microsoft.com/office/powerpoint/2012/main" userId="S::Jonas.Fritz@ipsos.com::4d5f45c1-2080-49e3-b197-56998cddbb62" providerId="AD"/>
      </p:ext>
    </p:extLst>
  </p:cmAuthor>
  <p:cmAuthor id="4" name="Emma Sandberg" initials="ES" lastIdx="43" clrIdx="3">
    <p:extLst>
      <p:ext uri="{19B8F6BF-5375-455C-9EA6-DF929625EA0E}">
        <p15:presenceInfo xmlns:p15="http://schemas.microsoft.com/office/powerpoint/2012/main" userId="S::Emma.Sandberg@ipsos.com::a2ab612a-67c9-4ca8-bb5e-48e88cee44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2F26"/>
    <a:srgbClr val="33414E"/>
    <a:srgbClr val="9EAAB5"/>
    <a:srgbClr val="71B396"/>
    <a:srgbClr val="EAA39E"/>
    <a:srgbClr val="E0756D"/>
    <a:srgbClr val="FFFFFF"/>
    <a:srgbClr val="61717F"/>
    <a:srgbClr val="D2DEE9"/>
    <a:srgbClr val="4C8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EF6326-3558-4B83-A833-C8002F911D03}" v="49" dt="2025-02-27T08:51:39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944" autoAdjust="0"/>
  </p:normalViewPr>
  <p:slideViewPr>
    <p:cSldViewPr snapToGrid="0">
      <p:cViewPr varScale="1">
        <p:scale>
          <a:sx n="88" d="100"/>
          <a:sy n="88" d="100"/>
        </p:scale>
        <p:origin x="102" y="186"/>
      </p:cViewPr>
      <p:guideLst>
        <p:guide orient="horz" pos="1321"/>
        <p:guide pos="3817"/>
        <p:guide orient="horz" pos="1185"/>
        <p:guide pos="4226"/>
        <p:guide pos="7061"/>
        <p:guide pos="3568"/>
        <p:guide orient="horz" pos="663"/>
        <p:guide orient="horz" pos="2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312857193928659"/>
          <c:y val="3.916910360444166E-2"/>
          <c:w val="0.47245668109053107"/>
          <c:h val="0.85765039444203273"/>
        </c:manualLayout>
      </c:layout>
      <c:barChart>
        <c:barDir val="bar"/>
        <c:grouping val="clustered"/>
        <c:varyColors val="0"/>
        <c:ser>
          <c:idx val="9"/>
          <c:order val="0"/>
          <c:tx>
            <c:strRef>
              <c:f>Sheet1!$B$1</c:f>
              <c:strCache>
                <c:ptCount val="1"/>
                <c:pt idx="0">
                  <c:v>Hur många anställda har ditt företag i den här kommunen?</c:v>
                </c:pt>
              </c:strCache>
            </c:strRef>
          </c:tx>
          <c:spPr>
            <a:solidFill>
              <a:srgbClr val="E53517"/>
            </a:solidFill>
            <a:ln w="11337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2"/>
            <c:invertIfNegative val="0"/>
            <c:bubble3D val="0"/>
            <c:spPr>
              <a:solidFill>
                <a:srgbClr val="F33C1D"/>
              </a:solidFill>
              <a:ln w="11337">
                <a:noFill/>
                <a:prstDash val="solid"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1273-48D2-85D3-848B33DC8F24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50" b="1">
                    <a:latin typeface="Lab Grotesque" panose="00000500000000000000" pitchFamily="50" charset="0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Inga anställda</c:v>
                </c:pt>
                <c:pt idx="1">
                  <c:v>1-5 anställda</c:v>
                </c:pt>
                <c:pt idx="2">
                  <c:v>6-25 anställda</c:v>
                </c:pt>
                <c:pt idx="3">
                  <c:v>26-50 anställda</c:v>
                </c:pt>
                <c:pt idx="4">
                  <c:v>51-100 anställda</c:v>
                </c:pt>
                <c:pt idx="5">
                  <c:v>Fler än 100 anställda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10.205558772437801</c:v>
                </c:pt>
                <c:pt idx="1">
                  <c:v>42.935726693688494</c:v>
                </c:pt>
                <c:pt idx="2">
                  <c:v>33.497394325419798</c:v>
                </c:pt>
                <c:pt idx="3">
                  <c:v>8.5263462651997699</c:v>
                </c:pt>
                <c:pt idx="4">
                  <c:v>3.4452808338158696</c:v>
                </c:pt>
                <c:pt idx="5">
                  <c:v>1.38969310943833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73-48D2-85D3-848B33DC8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4200960"/>
        <c:axId val="94202496"/>
      </c:barChart>
      <c:catAx>
        <c:axId val="942009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9420249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94202496"/>
        <c:scaling>
          <c:orientation val="minMax"/>
          <c:max val="100"/>
          <c:min val="0"/>
        </c:scaling>
        <c:delete val="0"/>
        <c:axPos val="b"/>
        <c:majorGridlines>
          <c:spPr>
            <a:ln w="11337">
              <a:solidFill>
                <a:schemeClr val="bg1">
                  <a:lumMod val="75000"/>
                </a:schemeClr>
              </a:solidFill>
              <a:prstDash val="dash"/>
            </a:ln>
            <a:effectLst/>
          </c:spPr>
        </c:majorGridlines>
        <c:numFmt formatCode="0" sourceLinked="0"/>
        <c:majorTickMark val="out"/>
        <c:minorTickMark val="none"/>
        <c:tickLblPos val="nextTo"/>
        <c:spPr>
          <a:ln w="8503">
            <a:noFill/>
          </a:ln>
        </c:spPr>
        <c:txPr>
          <a:bodyPr rot="0" vert="horz"/>
          <a:lstStyle/>
          <a:p>
            <a:pPr>
              <a:defRPr sz="950">
                <a:solidFill>
                  <a:schemeClr val="tx1"/>
                </a:solidFill>
                <a:latin typeface="Lab Grotesque" panose="00000500000000000000" pitchFamily="50" charset="0"/>
              </a:defRPr>
            </a:pPr>
            <a:endParaRPr lang="sv-SE"/>
          </a:p>
        </c:txPr>
        <c:crossAx val="94200960"/>
        <c:crosses val="max"/>
        <c:crossBetween val="between"/>
        <c:majorUnit val="20"/>
        <c:minorUnit val="2"/>
      </c:valAx>
      <c:spPr>
        <a:noFill/>
        <a:ln w="226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sv-SE" sz="1300" b="0" i="0" u="none" strike="noStrike" kern="1200" baseline="0">
          <a:solidFill>
            <a:srgbClr val="333333"/>
          </a:solidFill>
          <a:latin typeface="Gill Sans MT" pitchFamily="34" charset="0"/>
          <a:ea typeface="Verdana"/>
          <a:cs typeface="Calibri" pitchFamily="34" charset="0"/>
        </a:defRPr>
      </a:pPr>
      <a:endParaRPr lang="sv-S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7594600171107405E-2"/>
          <c:y val="9.6721292849837603E-2"/>
          <c:w val="0.96878397884128364"/>
          <c:h val="0.605302092402152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Företagare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98-4208-B955-4488C3518FF0}"/>
              </c:ext>
            </c:extLst>
          </c:dPt>
          <c:dPt>
            <c:idx val="4"/>
            <c:invertIfNegative val="1"/>
            <c:bubble3D val="0"/>
            <c:spPr>
              <a:solidFill>
                <a:srgbClr val="9EAAB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98-4208-B955-4488C3518FF0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98-4208-B955-4488C3518FF0}"/>
              </c:ext>
            </c:extLst>
          </c:dPt>
          <c:dPt>
            <c:idx val="10"/>
            <c:invertIfNegative val="1"/>
            <c:bubble3D val="0"/>
            <c:spPr>
              <a:solidFill>
                <a:srgbClr val="EA8F1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49-4EA7-9085-42509B446A8C}"/>
              </c:ext>
            </c:extLst>
          </c:dPt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Lab Grotesque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Information och IT</c:v>
                </c:pt>
                <c:pt idx="1">
                  <c:v>Personliga tjänster</c:v>
                </c:pt>
                <c:pt idx="2">
                  <c:v>Industri</c:v>
                </c:pt>
                <c:pt idx="3">
                  <c:v>Tjänster till företag</c:v>
                </c:pt>
                <c:pt idx="4">
                  <c:v>Vård och omsorg</c:v>
                </c:pt>
                <c:pt idx="5">
                  <c:v>Fastigheter</c:v>
                </c:pt>
                <c:pt idx="6">
                  <c:v>Handel</c:v>
                </c:pt>
                <c:pt idx="7">
                  <c:v>Besöksnäring</c:v>
                </c:pt>
                <c:pt idx="8">
                  <c:v>Skola, utbildning</c:v>
                </c:pt>
                <c:pt idx="9">
                  <c:v>Jordbruk, skogsbruk och fiske</c:v>
                </c:pt>
                <c:pt idx="10">
                  <c:v>Bygg och installation</c:v>
                </c:pt>
                <c:pt idx="11">
                  <c:v>Transport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3.7859103385178399</c:v>
                </c:pt>
                <c:pt idx="1">
                  <c:v>3.6684210526315799</c:v>
                </c:pt>
                <c:pt idx="2">
                  <c:v>3.6650392697941001</c:v>
                </c:pt>
                <c:pt idx="3">
                  <c:v>3.5626880641925802</c:v>
                </c:pt>
                <c:pt idx="4">
                  <c:v>3.5226019845645</c:v>
                </c:pt>
                <c:pt idx="5">
                  <c:v>3.5163934426229502</c:v>
                </c:pt>
                <c:pt idx="6">
                  <c:v>3.45053739855231</c:v>
                </c:pt>
                <c:pt idx="7">
                  <c:v>3.4437086092715199</c:v>
                </c:pt>
                <c:pt idx="8">
                  <c:v>3.4212328767123301</c:v>
                </c:pt>
                <c:pt idx="9">
                  <c:v>3.37406216505895</c:v>
                </c:pt>
                <c:pt idx="10">
                  <c:v>3.2971311475409801</c:v>
                </c:pt>
                <c:pt idx="11">
                  <c:v>3.1805460750853198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98-4208-B955-4488C3518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1808036112"/>
        <c:axId val="1808039024"/>
      </c:barChart>
      <c:catAx>
        <c:axId val="180803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Lab Grotesque" panose="00000500000000000000" pitchFamily="50" charset="0"/>
                <a:ea typeface="+mn-ea"/>
                <a:cs typeface="+mn-cs"/>
              </a:defRPr>
            </a:pPr>
            <a:endParaRPr lang="sv-SE"/>
          </a:p>
        </c:txPr>
        <c:crossAx val="1808039024"/>
        <c:crosses val="autoZero"/>
        <c:auto val="1"/>
        <c:lblAlgn val="ctr"/>
        <c:lblOffset val="100"/>
        <c:noMultiLvlLbl val="0"/>
      </c:catAx>
      <c:valAx>
        <c:axId val="1808039024"/>
        <c:scaling>
          <c:orientation val="minMax"/>
          <c:max val="6"/>
          <c:min val="1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Lab Grotesque" panose="00000500000000000000" pitchFamily="50" charset="0"/>
                <a:ea typeface="+mn-ea"/>
                <a:cs typeface="+mn-cs"/>
              </a:defRPr>
            </a:pPr>
            <a:endParaRPr lang="sv-SE"/>
          </a:p>
        </c:txPr>
        <c:crossAx val="1808036112"/>
        <c:crosses val="autoZero"/>
        <c:crossBetween val="between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B48DDB84-053F-6742-B6BE-3F0DA71F6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C3E1765-695B-2D4D-B611-2295F97823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CC364-EA02-C946-AA2B-DC8A46D83916}" type="datetime1">
              <a:rPr lang="sv-SE" smtClean="0"/>
              <a:t>2025-05-27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4D121D6-FF37-C846-A8B9-B5E85AC13C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6889EA6-DA35-0A48-84BD-DC997C0CA9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3F928-104C-9947-B771-EF3CBAFE97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627541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7303D-75B2-444D-ACA0-FA82A455E4DE}" type="datetime1">
              <a:rPr lang="sv-SE" smtClean="0"/>
              <a:t>2025-05-27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B788A-E737-AD42-984C-2DE59DA1AF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52118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B101F-7064-8703-A2E6-796980AD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7F5D82C-1227-966E-E9B1-452D9BD25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6EF643A-CC20-C431-BF2B-7E16A6092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B99A3C31-5A4F-8FA8-1B6F-94AE17C7E37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35FA980-3387-0F9C-3B4C-7A1A2CB3C0C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2025-05-27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5B3944B-78BD-B9A2-12F4-10B51E8C1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6162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251F8-468C-3136-E437-C85209C08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F340D2D-9950-0661-F321-40650A515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569AC78-4413-5E6D-1F28-3040EFA86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3071">
              <a:defRPr/>
            </a:pPr>
            <a:r>
              <a:rPr lang="sv-SE" dirty="0"/>
              <a:t>Tabellen visar resultatet för företagarna i kommunen.</a:t>
            </a:r>
            <a:r>
              <a:rPr lang="sv-SE" baseline="0" dirty="0"/>
              <a:t> </a:t>
            </a:r>
            <a:r>
              <a:rPr lang="sv-SE" dirty="0"/>
              <a:t>Enkätfrågorna visas i fallande ordning efter 2025 års resultat.</a:t>
            </a:r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4DA33C07-BEBD-0CA8-519B-13377833F0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E854767-6652-DA8C-EA7D-7458699AF8C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5CB559C-AEA7-BF70-177A-D9B69BAA4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1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CD532-803D-B833-37DE-7A26F349B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5C88B5B-E22B-8A6E-7C81-503247D0F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CB5C75F-2C90-1476-1C95-9B194B314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133E0894-54A5-F495-439A-1B84344B8FE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AA9156-A688-648E-1733-C879637D9F3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AD1BA3-F7E4-562C-CBB5-034C0654E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48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2025-05-27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144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E09B8-6E6C-860E-B39A-2ABA9686C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DF5DF83-AF16-E1F6-5AAF-6700962E5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CBB3F91-A0B6-DFAB-3D94-30D17666F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Bilden visar snittbetyg</a:t>
            </a:r>
            <a:r>
              <a:rPr lang="sv-SE" baseline="0" dirty="0"/>
              <a:t> på sammanfattande omdömet om företagsklimatet i kommunen 2025 för samtliga kommuner i länet. </a:t>
            </a:r>
          </a:p>
          <a:p>
            <a:r>
              <a:rPr lang="sv-SE" baseline="0" dirty="0"/>
              <a:t>Genomsnittet för Sverige är 3,5.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02DE6970-3252-6EC8-E071-76A05018100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DC61B78-D986-2ADA-7A28-B593CF919CA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2025-05-27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1DCC628-9DA5-702B-0A9F-1BFFB5126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6193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EBE3-4863-04EB-ABDC-FA02775B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97DA68C-C032-314C-E305-86182F7D8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E1A7682-D273-BDDB-1904-14E552791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776"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Bilden visar de fem mest prioriterade områdena i kommunen för att förbättra det lokala företagsklimatet, utifrån företagens svar (flervalsfråga). </a:t>
            </a:r>
          </a:p>
          <a:p>
            <a:pPr defTabSz="947776">
              <a:defRPr/>
            </a:pPr>
            <a:endParaRPr lang="sv-SE" i="0" baseline="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47776"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Svarsalternativ: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Fler bostäder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Lägre kommunala avgifter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Kortare handläggningstider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Enklare att delta i upphandlingar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 byggbar mark för verksamheter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 samarbete mellan skolan och de lokala företagen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Bättre dialog mellan kommunen och företagen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Bättre förståelse för företagande hos kommunens beslutsfattare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Upphandla mer av kommunens verksamhet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Förbättra det lokala vägnätet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Fler som går en yrkesutbildning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Minskad brottslighet och ökad trygghet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Lätt att lösa ärenden digitalt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 och konkurrenskraftig elförsörjning</a:t>
            </a:r>
          </a:p>
          <a:p>
            <a:pPr marL="171450" indent="-171450" defTabSz="947776">
              <a:buFont typeface="Arial" panose="020B0604020202020204" pitchFamily="34" charset="0"/>
              <a:buChar char="•"/>
              <a:defRPr/>
            </a:pPr>
            <a:r>
              <a:rPr lang="sv-SE" i="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Annat, vad</a:t>
            </a:r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8AD35F2F-F5D4-0571-1FE4-1362E0B6DC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E17C95D-46FA-4DC9-DFE7-FAA61BD5DD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2025-05-27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1634C8-F60F-99BD-0003-5D0FD9FCF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3731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Snittet för Sverige är 64 %.</a:t>
            </a:r>
          </a:p>
          <a:p>
            <a:endParaRPr lang="sv-SE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1B7303D-75B2-444D-ACA0-FA82A455E4DE}" type="datetime1">
              <a:rPr lang="sv-SE" smtClean="0"/>
              <a:t>2025-05-27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B788A-E737-AD42-984C-2DE59DA1AFB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6429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4AC0-B818-F3FE-F57B-DE8F48E63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1D6A4CC-4C62-3CD8-7148-71ECAC162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8DB67E0-37E8-0254-2C1F-F51BC5932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Avser de som svarat „i hög utsträckning“ eller „i mycket hög utsträckning“ (betyg 1-2).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i="0" baseline="0" noProof="1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Snittet för Sverige är 18 procent.</a:t>
            </a:r>
          </a:p>
          <a:p>
            <a:endParaRPr lang="sv-SE" dirty="0"/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B63164FE-4758-B3CA-D097-01710EDA039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2630B9D-1844-8E3E-881E-568A771779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B7E4DF4-6B00-8141-8968-A4CA2E365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07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888D-A43C-8B44-ADF1-15D1037F2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529C988-109C-6F9F-F5E3-4FF7E685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56F3904-702D-B344-6E27-CD0363654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Avser de som svarat „dåligt“ eller „inte helt godtagbart“ (betyg 1-2).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i="0" baseline="0" noProof="1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Snittet för Sverige är 24 procent.</a:t>
            </a:r>
          </a:p>
          <a:p>
            <a:endParaRPr lang="sv-SE"/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8F202D46-F2BC-AE61-1DAC-7714BD9E8F5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79BF46D-1896-025B-62C8-77585289610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019570A-F192-7CB7-DD23-443CCA786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0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ACDE4-0CDA-5303-B2B4-53B01517E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0C62FBE-28EC-5DF7-40E7-F22244D06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2E600E4-B53F-EC44-50FB-15D8206BA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Avser de som svarat „dåligt“ eller „inte helt godtagbart“ (betyg 1-2).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i="0" baseline="0" noProof="1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baseline="0" noProof="1">
                <a:cs typeface="Arial" pitchFamily="34" charset="0"/>
              </a:rPr>
              <a:t>Snittet för Sverige är 35 procent.</a:t>
            </a:r>
          </a:p>
          <a:p>
            <a:endParaRPr lang="sv-SE" dirty="0"/>
          </a:p>
        </p:txBody>
      </p:sp>
      <p:sp>
        <p:nvSpPr>
          <p:cNvPr id="4" name="Platshållare för sidhuvud 3">
            <a:extLst>
              <a:ext uri="{FF2B5EF4-FFF2-40B4-BE49-F238E27FC236}">
                <a16:creationId xmlns:a16="http://schemas.microsoft.com/office/drawing/2014/main" id="{F22C0C37-1EB1-9C36-C353-64516D0D70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AC055D7-1D13-C6DB-6395-A4436741EF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03D-75B2-444D-ACA0-FA82A455E4DE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977115-8D82-C57D-D158-A48A028A5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B788A-E737-AD42-984C-2DE59DA1AF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078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BB698276-7501-CD45-879F-2EEB37D5A7A0}"/>
              </a:ext>
            </a:extLst>
          </p:cNvPr>
          <p:cNvSpPr/>
          <p:nvPr userDrawn="1"/>
        </p:nvSpPr>
        <p:spPr>
          <a:xfrm>
            <a:off x="6117771" y="0"/>
            <a:ext cx="6074229" cy="68834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  <a:gd name="connsiteX0" fmla="*/ 1757130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1757130 w 5744930"/>
              <a:gd name="connsiteY4" fmla="*/ 0 h 6858000"/>
              <a:gd name="connsiteX0" fmla="*/ 3727652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3727652 w 5744930"/>
              <a:gd name="connsiteY4" fmla="*/ 0 h 6858000"/>
              <a:gd name="connsiteX0" fmla="*/ 3489830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3489830 w 5507108"/>
              <a:gd name="connsiteY4" fmla="*/ 0 h 6870700"/>
              <a:gd name="connsiteX0" fmla="*/ 2900939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2900939 w 5507108"/>
              <a:gd name="connsiteY4" fmla="*/ 0 h 6870700"/>
              <a:gd name="connsiteX0" fmla="*/ 2810340 w 5416509"/>
              <a:gd name="connsiteY0" fmla="*/ 0 h 6883400"/>
              <a:gd name="connsiteX1" fmla="*/ 5416509 w 5416509"/>
              <a:gd name="connsiteY1" fmla="*/ 0 h 6883400"/>
              <a:gd name="connsiteX2" fmla="*/ 5416509 w 5416509"/>
              <a:gd name="connsiteY2" fmla="*/ 6858000 h 6883400"/>
              <a:gd name="connsiteX3" fmla="*/ 0 w 5416509"/>
              <a:gd name="connsiteY3" fmla="*/ 6883400 h 6883400"/>
              <a:gd name="connsiteX4" fmla="*/ 2810340 w 5416509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509" h="6883400">
                <a:moveTo>
                  <a:pt x="2810340" y="0"/>
                </a:moveTo>
                <a:lnTo>
                  <a:pt x="5416509" y="0"/>
                </a:lnTo>
                <a:lnTo>
                  <a:pt x="5416509" y="6858000"/>
                </a:lnTo>
                <a:lnTo>
                  <a:pt x="0" y="6883400"/>
                </a:lnTo>
                <a:lnTo>
                  <a:pt x="281034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0962" y="996750"/>
            <a:ext cx="4009177" cy="4864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110632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citat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7F18785-0ABF-DBD1-A007-CA5499990E88}"/>
              </a:ext>
            </a:extLst>
          </p:cNvPr>
          <p:cNvSpPr>
            <a:spLocks/>
          </p:cNvSpPr>
          <p:nvPr userDrawn="1"/>
        </p:nvSpPr>
        <p:spPr>
          <a:xfrm>
            <a:off x="0" y="622170"/>
            <a:ext cx="12192000" cy="568773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pic>
        <p:nvPicPr>
          <p:cNvPr id="16" name="Bildobjekt 15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6312557E-D450-0C3E-C711-1993F8376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5F51BF6-058E-2EA7-4FD7-90A31873DA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34966" y="2011686"/>
            <a:ext cx="7522065" cy="2124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10000"/>
              </a:lnSpc>
              <a:buNone/>
              <a:defRPr sz="32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citattext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C7B8D07-66C4-83FD-F02F-44B288797D7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323511" y="4486887"/>
            <a:ext cx="7522065" cy="2981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0000"/>
              </a:lnSpc>
              <a:buNone/>
              <a:defRPr sz="2000" b="0" i="1">
                <a:solidFill>
                  <a:schemeClr val="tx1"/>
                </a:solidFill>
                <a:latin typeface="Lab Grotesque Light Italic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</p:spTree>
    <p:extLst>
      <p:ext uri="{BB962C8B-B14F-4D97-AF65-F5344CB8AC3E}">
        <p14:creationId xmlns:p14="http://schemas.microsoft.com/office/powerpoint/2010/main" val="5796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818">
          <p15:clr>
            <a:srgbClr val="FBAE40"/>
          </p15:clr>
        </p15:guide>
        <p15:guide id="2" orient="horz" pos="2614">
          <p15:clr>
            <a:srgbClr val="FBAE40"/>
          </p15:clr>
        </p15:guide>
        <p15:guide id="3" pos="1459">
          <p15:clr>
            <a:srgbClr val="FBAE40"/>
          </p15:clr>
        </p15:guide>
        <p15:guide id="4" pos="622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7F18785-0ABF-DBD1-A007-CA5499990E88}"/>
              </a:ext>
            </a:extLst>
          </p:cNvPr>
          <p:cNvSpPr>
            <a:spLocks/>
          </p:cNvSpPr>
          <p:nvPr userDrawn="1"/>
        </p:nvSpPr>
        <p:spPr>
          <a:xfrm>
            <a:off x="0" y="622170"/>
            <a:ext cx="12192000" cy="5686556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CF2D62A-A394-3B20-2DC9-20E124EBFB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34966" y="2011686"/>
            <a:ext cx="7522065" cy="2124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10000"/>
              </a:lnSpc>
              <a:buNone/>
              <a:defRPr sz="3200" b="0" i="0"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citattext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BBBCCA-EB06-8137-E364-28E2487ABCF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323511" y="4486887"/>
            <a:ext cx="7522065" cy="2981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0000"/>
              </a:lnSpc>
              <a:buNone/>
              <a:defRPr sz="2000" b="0" i="1">
                <a:solidFill>
                  <a:schemeClr val="tx1"/>
                </a:solidFill>
                <a:latin typeface="Lab Grotesque Light Italic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pic>
        <p:nvPicPr>
          <p:cNvPr id="2" name="Bildobjekt 1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B9CAC851-78AA-A8A9-70B9-386D83772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459">
          <p15:clr>
            <a:srgbClr val="FBAE40"/>
          </p15:clr>
        </p15:guide>
        <p15:guide id="2" pos="6221">
          <p15:clr>
            <a:srgbClr val="FBAE40"/>
          </p15:clr>
        </p15:guide>
        <p15:guide id="3" orient="horz" pos="2614">
          <p15:clr>
            <a:srgbClr val="FBAE40"/>
          </p15:clr>
        </p15:guide>
        <p15:guide id="4" orient="horz" pos="281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citat mörk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7F18785-0ABF-DBD1-A007-CA5499990E88}"/>
              </a:ext>
            </a:extLst>
          </p:cNvPr>
          <p:cNvSpPr>
            <a:spLocks/>
          </p:cNvSpPr>
          <p:nvPr userDrawn="1"/>
        </p:nvSpPr>
        <p:spPr>
          <a:xfrm>
            <a:off x="0" y="622170"/>
            <a:ext cx="12192000" cy="5687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A7CB863-6BE2-D3AB-D9AD-1755DAC80CB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334966" y="4486887"/>
            <a:ext cx="7522065" cy="2981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20000"/>
              </a:lnSpc>
              <a:buNone/>
              <a:defRPr sz="2000" b="0" i="1">
                <a:solidFill>
                  <a:schemeClr val="bg1"/>
                </a:solidFill>
                <a:latin typeface="Lab Grotesque Light Italic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EDAEC76-80B5-97E9-BDD8-FA50A94188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34966" y="2011686"/>
            <a:ext cx="7522065" cy="212424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110000"/>
              </a:lnSpc>
              <a:buNone/>
              <a:defRPr sz="3200" b="0" i="0">
                <a:solidFill>
                  <a:schemeClr val="bg1"/>
                </a:solidFill>
                <a:latin typeface="Lab Grotesqu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citattext</a:t>
            </a:r>
            <a:endParaRPr lang="en-US"/>
          </a:p>
        </p:txBody>
      </p:sp>
      <p:pic>
        <p:nvPicPr>
          <p:cNvPr id="3" name="Bildobjekt 2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3DA7C461-C45F-EFD6-D292-1F5E78073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459">
          <p15:clr>
            <a:srgbClr val="FBAE40"/>
          </p15:clr>
        </p15:guide>
        <p15:guide id="2" pos="6221">
          <p15:clr>
            <a:srgbClr val="FBAE40"/>
          </p15:clr>
        </p15:guide>
        <p15:guide id="3" orient="horz" pos="2614">
          <p15:clr>
            <a:srgbClr val="FBAE40"/>
          </p15:clr>
        </p15:guide>
        <p15:guide id="4" orient="horz" pos="281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infografi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B86864A-6B3D-4A8A-64C5-A2B2E1C51D83}"/>
              </a:ext>
            </a:extLst>
          </p:cNvPr>
          <p:cNvSpPr>
            <a:spLocks/>
          </p:cNvSpPr>
          <p:nvPr userDrawn="1"/>
        </p:nvSpPr>
        <p:spPr>
          <a:xfrm>
            <a:off x="0" y="622170"/>
            <a:ext cx="12192000" cy="568655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50D4B7E-F124-F3F5-62A2-BED9F903F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982391"/>
            <a:ext cx="1105376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 b="1" i="0"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pic>
        <p:nvPicPr>
          <p:cNvPr id="5" name="Bildobjekt 4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28347208-F5DA-352C-C3F7-4044D5446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>
          <p15:clr>
            <a:srgbClr val="FBAE40"/>
          </p15:clr>
        </p15:guide>
        <p15:guide id="2" orient="horz" pos="61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infografik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7F18785-0ABF-DBD1-A007-CA5499990E88}"/>
              </a:ext>
            </a:extLst>
          </p:cNvPr>
          <p:cNvSpPr/>
          <p:nvPr userDrawn="1"/>
        </p:nvSpPr>
        <p:spPr>
          <a:xfrm>
            <a:off x="0" y="622170"/>
            <a:ext cx="12192000" cy="5686556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94A3710-476B-ACD0-EA0D-64C863214C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982391"/>
            <a:ext cx="1105060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 b="1" i="0"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rubriken</a:t>
            </a:r>
            <a:endParaRPr lang="en-US"/>
          </a:p>
        </p:txBody>
      </p:sp>
      <p:pic>
        <p:nvPicPr>
          <p:cNvPr id="2" name="Bildobjekt 1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5F621232-7FA5-0684-8C09-7C57A755B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>
          <p15:clr>
            <a:srgbClr val="FBAE40"/>
          </p15:clr>
        </p15:guide>
        <p15:guide id="2" orient="horz" pos="61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FDF573F5-F717-4B2E-DB1B-EDCAA0FBD1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982391"/>
            <a:ext cx="1105376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600" b="1" i="0">
                <a:latin typeface="Lab Grotesque Blac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rubriken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>
          <p15:clr>
            <a:srgbClr val="FBAE40"/>
          </p15:clr>
        </p15:guide>
        <p15:guide id="2" orient="horz" pos="61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text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7F18785-0ABF-DBD1-A007-CA5499990E88}"/>
              </a:ext>
            </a:extLst>
          </p:cNvPr>
          <p:cNvSpPr>
            <a:spLocks/>
          </p:cNvSpPr>
          <p:nvPr userDrawn="1"/>
        </p:nvSpPr>
        <p:spPr>
          <a:xfrm>
            <a:off x="0" y="622170"/>
            <a:ext cx="12192000" cy="568655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BFAC5B-87CC-F6E7-7250-0C1BC2555D2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6763" y="2339431"/>
            <a:ext cx="5120783" cy="36513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solidFill>
                  <a:schemeClr val="tx1"/>
                </a:solidFill>
                <a:latin typeface="Lab Grotesque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brödtexten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9336D99-B828-3720-D721-8C23EEA9ED5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3637" y="2339431"/>
            <a:ext cx="5120783" cy="36513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solidFill>
                  <a:schemeClr val="tx1"/>
                </a:solidFill>
                <a:latin typeface="Lab Grotesque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brödtexten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3D6E53-3405-CC4D-C8C4-A2B8AA4C40EE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9987762" y="747662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0" i="0">
                <a:solidFill>
                  <a:schemeClr val="bg1"/>
                </a:solidFill>
                <a:latin typeface="Lab Grotesque Mediu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6F95EB-A6C3-DA20-4970-B0E09661D1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6763" y="982579"/>
            <a:ext cx="10647657" cy="114483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400" b="1" i="0">
                <a:solidFill>
                  <a:schemeClr val="tx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rubriken</a:t>
            </a:r>
          </a:p>
        </p:txBody>
      </p:sp>
      <p:pic>
        <p:nvPicPr>
          <p:cNvPr id="3" name="Bildobjekt 2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87DBB530-EF0A-858D-5646-82FE40A3B7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83">
          <p15:clr>
            <a:srgbClr val="FBAE40"/>
          </p15:clr>
        </p15:guide>
        <p15:guide id="2" orient="horz" pos="1344">
          <p15:clr>
            <a:srgbClr val="FBAE40"/>
          </p15:clr>
        </p15:guide>
        <p15:guide id="3" orient="horz" pos="1457">
          <p15:clr>
            <a:srgbClr val="FBAE40"/>
          </p15:clr>
        </p15:guide>
        <p15:guide id="4" pos="3727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tex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7F18785-0ABF-DBD1-A007-CA5499990E88}"/>
              </a:ext>
            </a:extLst>
          </p:cNvPr>
          <p:cNvSpPr>
            <a:spLocks/>
          </p:cNvSpPr>
          <p:nvPr userDrawn="1"/>
        </p:nvSpPr>
        <p:spPr>
          <a:xfrm>
            <a:off x="0" y="622169"/>
            <a:ext cx="12192000" cy="568773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8E5418-7F67-1BAD-810E-93C3216949D4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9987762" y="747662"/>
            <a:ext cx="1980000" cy="1980000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0" i="0">
                <a:solidFill>
                  <a:schemeClr val="bg1"/>
                </a:solidFill>
                <a:latin typeface="Lab Grotesque Mediu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F9A8B6-DD2F-2E80-7BA0-842FC459A95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6763" y="2339431"/>
            <a:ext cx="5120783" cy="36513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solidFill>
                  <a:schemeClr val="tx1"/>
                </a:solidFill>
                <a:latin typeface="Lab Grotesque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brödtexten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42A7B1A-4AC2-7374-A7BC-A14037FCE7A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3637" y="2339431"/>
            <a:ext cx="5120783" cy="36513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lang="sv-SE" sz="2400" b="0" i="0" kern="1200" dirty="0">
                <a:solidFill>
                  <a:schemeClr val="tx1"/>
                </a:solidFill>
                <a:latin typeface="Lab Grotesque Light" pitchFamily="2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v-SE"/>
              <a:t>Klicka här för att ändra brödtexten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14E1F2-6D83-447B-2356-BE7B91FDA3D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6763" y="982579"/>
            <a:ext cx="10647657" cy="114483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400" b="1" i="0">
                <a:solidFill>
                  <a:schemeClr val="tx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rubriken</a:t>
            </a:r>
          </a:p>
        </p:txBody>
      </p:sp>
      <p:pic>
        <p:nvPicPr>
          <p:cNvPr id="2" name="Bildobjekt 1" descr="En bild som visar logotyp, Grafik, Teckensnitt, vit&#10;&#10;Automatiskt genererad beskrivning">
            <a:extLst>
              <a:ext uri="{FF2B5EF4-FFF2-40B4-BE49-F238E27FC236}">
                <a16:creationId xmlns:a16="http://schemas.microsoft.com/office/drawing/2014/main" id="{91F5952A-1DA0-D1A0-8BE5-633AEF56B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34287"/>
          <a:stretch/>
        </p:blipFill>
        <p:spPr>
          <a:xfrm>
            <a:off x="6577880" y="4495538"/>
            <a:ext cx="5120784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tex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8E5418-7F67-1BAD-810E-93C3216949D4}"/>
              </a:ext>
            </a:extLst>
          </p:cNvPr>
          <p:cNvSpPr>
            <a:spLocks noGrp="1" noChangeAspect="1"/>
          </p:cNvSpPr>
          <p:nvPr>
            <p:ph type="body" idx="22" hasCustomPrompt="1"/>
          </p:nvPr>
        </p:nvSpPr>
        <p:spPr>
          <a:xfrm>
            <a:off x="9987762" y="747662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0" i="0">
                <a:solidFill>
                  <a:schemeClr val="bg1"/>
                </a:solidFill>
                <a:latin typeface="Lab Grotesque Mediu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texten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1EDEC88-A075-4AB7-945B-2CA6FB20FBD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6763" y="2339431"/>
            <a:ext cx="5120783" cy="36513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solidFill>
                  <a:schemeClr val="tx1"/>
                </a:solidFill>
                <a:latin typeface="Lab Grotesque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brödtexten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1A10DAD-AFA7-7051-EF21-E6CDC40CAF9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3637" y="2339431"/>
            <a:ext cx="5120783" cy="365135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10000"/>
              </a:lnSpc>
              <a:buNone/>
              <a:defRPr sz="2400" b="0" i="0">
                <a:solidFill>
                  <a:schemeClr val="tx1"/>
                </a:solidFill>
                <a:latin typeface="Lab Grotesque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brödtexten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7B5259-5D93-0A21-0F49-25FC1FC5746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6763" y="982579"/>
            <a:ext cx="10647657" cy="114483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3400" b="1" i="0">
                <a:solidFill>
                  <a:schemeClr val="tx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rubriken</a:t>
            </a:r>
          </a:p>
        </p:txBody>
      </p:sp>
    </p:spTree>
    <p:extLst>
      <p:ext uri="{BB962C8B-B14F-4D97-AF65-F5344CB8AC3E}">
        <p14:creationId xmlns:p14="http://schemas.microsoft.com/office/powerpoint/2010/main" val="35858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Startbild med projekt-logga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6" name="Rektangel 12">
            <a:extLst>
              <a:ext uri="{FF2B5EF4-FFF2-40B4-BE49-F238E27FC236}">
                <a16:creationId xmlns:a16="http://schemas.microsoft.com/office/drawing/2014/main" id="{BB698276-7501-CD45-879F-2EEB37D5A7A0}"/>
              </a:ext>
            </a:extLst>
          </p:cNvPr>
          <p:cNvSpPr/>
          <p:nvPr userDrawn="1"/>
        </p:nvSpPr>
        <p:spPr>
          <a:xfrm>
            <a:off x="6117771" y="0"/>
            <a:ext cx="6074229" cy="68834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  <a:gd name="connsiteX0" fmla="*/ 1757130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1757130 w 5744930"/>
              <a:gd name="connsiteY4" fmla="*/ 0 h 6858000"/>
              <a:gd name="connsiteX0" fmla="*/ 3727652 w 5744930"/>
              <a:gd name="connsiteY0" fmla="*/ 0 h 6858000"/>
              <a:gd name="connsiteX1" fmla="*/ 5744930 w 5744930"/>
              <a:gd name="connsiteY1" fmla="*/ 0 h 6858000"/>
              <a:gd name="connsiteX2" fmla="*/ 5744930 w 5744930"/>
              <a:gd name="connsiteY2" fmla="*/ 6858000 h 6858000"/>
              <a:gd name="connsiteX3" fmla="*/ 0 w 5744930"/>
              <a:gd name="connsiteY3" fmla="*/ 6858000 h 6858000"/>
              <a:gd name="connsiteX4" fmla="*/ 3727652 w 5744930"/>
              <a:gd name="connsiteY4" fmla="*/ 0 h 6858000"/>
              <a:gd name="connsiteX0" fmla="*/ 3489830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3489830 w 5507108"/>
              <a:gd name="connsiteY4" fmla="*/ 0 h 6870700"/>
              <a:gd name="connsiteX0" fmla="*/ 2900939 w 5507108"/>
              <a:gd name="connsiteY0" fmla="*/ 0 h 6870700"/>
              <a:gd name="connsiteX1" fmla="*/ 5507108 w 5507108"/>
              <a:gd name="connsiteY1" fmla="*/ 0 h 6870700"/>
              <a:gd name="connsiteX2" fmla="*/ 5507108 w 5507108"/>
              <a:gd name="connsiteY2" fmla="*/ 6858000 h 6870700"/>
              <a:gd name="connsiteX3" fmla="*/ 0 w 5507108"/>
              <a:gd name="connsiteY3" fmla="*/ 6870700 h 6870700"/>
              <a:gd name="connsiteX4" fmla="*/ 2900939 w 5507108"/>
              <a:gd name="connsiteY4" fmla="*/ 0 h 6870700"/>
              <a:gd name="connsiteX0" fmla="*/ 2810340 w 5416509"/>
              <a:gd name="connsiteY0" fmla="*/ 0 h 6883400"/>
              <a:gd name="connsiteX1" fmla="*/ 5416509 w 5416509"/>
              <a:gd name="connsiteY1" fmla="*/ 0 h 6883400"/>
              <a:gd name="connsiteX2" fmla="*/ 5416509 w 5416509"/>
              <a:gd name="connsiteY2" fmla="*/ 6858000 h 6883400"/>
              <a:gd name="connsiteX3" fmla="*/ 0 w 5416509"/>
              <a:gd name="connsiteY3" fmla="*/ 6883400 h 6883400"/>
              <a:gd name="connsiteX4" fmla="*/ 2810340 w 5416509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6509" h="6883400">
                <a:moveTo>
                  <a:pt x="2810340" y="0"/>
                </a:moveTo>
                <a:lnTo>
                  <a:pt x="5416509" y="0"/>
                </a:lnTo>
                <a:lnTo>
                  <a:pt x="5416509" y="6858000"/>
                </a:lnTo>
                <a:lnTo>
                  <a:pt x="0" y="6883400"/>
                </a:lnTo>
                <a:lnTo>
                  <a:pt x="281034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90962" y="996750"/>
            <a:ext cx="4009177" cy="4864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FA73DEE-57C7-3745-832B-C21707CF35E5}"/>
              </a:ext>
            </a:extLst>
          </p:cNvPr>
          <p:cNvCxnSpPr>
            <a:cxnSpLocks/>
          </p:cNvCxnSpPr>
          <p:nvPr userDrawn="1"/>
        </p:nvCxnSpPr>
        <p:spPr>
          <a:xfrm>
            <a:off x="3054933" y="497090"/>
            <a:ext cx="0" cy="9400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bild 7">
            <a:extLst>
              <a:ext uri="{FF2B5EF4-FFF2-40B4-BE49-F238E27FC236}">
                <a16:creationId xmlns:a16="http://schemas.microsoft.com/office/drawing/2014/main" id="{6E97B7A4-AC87-FF48-9E5A-D3FDE1792E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06860" y="497090"/>
            <a:ext cx="2158985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>
                <a:latin typeface="Lab Grotesque Black" pitchFamily="2" charset="0"/>
              </a:defRPr>
            </a:lvl1pPr>
          </a:lstStyle>
          <a:p>
            <a:r>
              <a:rPr lang="sv-SE"/>
              <a:t>Projekt-logga eller </a:t>
            </a:r>
            <a:r>
              <a:rPr lang="sv-SE" err="1"/>
              <a:t>sammarbetspartner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8182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4BFC6C1-8C2C-2E10-F5D3-9266EA09A846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618754"/>
            <a:ext cx="12192001" cy="5689971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ctr">
              <a:buNone/>
              <a:defRPr sz="3200" b="0" i="0">
                <a:latin typeface="Lab Grotesque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r>
              <a:rPr lang="sv-SE"/>
              <a:t>för att lägga till en bild:</a:t>
            </a: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0C2A308-7E83-7056-5A9C-FD59053FB58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82474" y="2017943"/>
            <a:ext cx="4487077" cy="75411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Ändra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6161F9-4388-D598-408B-C21702889CA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2474" y="4062104"/>
            <a:ext cx="4487077" cy="17104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400" b="1" i="0">
                <a:solidFill>
                  <a:schemeClr val="bg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texten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A38BC1-78BE-50FB-C6BF-58A928BA4A5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2474" y="2967868"/>
            <a:ext cx="1458683" cy="892932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i="0">
                <a:solidFill>
                  <a:schemeClr val="bg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1802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752">
          <p15:clr>
            <a:srgbClr val="FBAE40"/>
          </p15:clr>
        </p15:guide>
        <p15:guide id="3" orient="horz" pos="1865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25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a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4BFC6C1-8C2C-2E10-F5D3-9266EA09A846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618754"/>
            <a:ext cx="12192001" cy="5689971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indent="0" algn="ctr">
              <a:buNone/>
              <a:defRPr sz="3200" b="0" i="0">
                <a:latin typeface="Lab Grotesque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</a:t>
            </a:r>
            <a:br>
              <a:rPr lang="sv-SE"/>
            </a:br>
            <a:r>
              <a:rPr lang="sv-SE"/>
              <a:t>för att lägga till en bild:</a:t>
            </a:r>
            <a:endParaRPr lang="en-US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859A7242-A48B-B74A-8202-1CD63763A1E2}"/>
              </a:ext>
            </a:extLst>
          </p:cNvPr>
          <p:cNvSpPr txBox="1"/>
          <p:nvPr userDrawn="1"/>
        </p:nvSpPr>
        <p:spPr>
          <a:xfrm>
            <a:off x="382474" y="6401952"/>
            <a:ext cx="55790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730728AE-D3E3-8D47-9F66-33D72B212D59}" type="slidenum">
              <a:rPr lang="sv-SE" sz="1000" smtClean="0">
                <a:solidFill>
                  <a:schemeClr val="bg1"/>
                </a:solidFill>
                <a:latin typeface="Lab Grotesque Light" pitchFamily="2" charset="0"/>
              </a:rPr>
              <a:pPr algn="l"/>
              <a:t>‹#›</a:t>
            </a:fld>
            <a:r>
              <a:rPr lang="sv-SE" sz="1000">
                <a:solidFill>
                  <a:schemeClr val="bg1"/>
                </a:solidFill>
                <a:latin typeface="Lab Grotesque Light" pitchFamily="2" charset="0"/>
              </a:rPr>
              <a:t> 	</a:t>
            </a:r>
            <a:r>
              <a:rPr lang="sv-SE" sz="1000">
                <a:solidFill>
                  <a:schemeClr val="bg1"/>
                </a:solidFill>
                <a:latin typeface="Lab Grotesque Medium" pitchFamily="2" charset="0"/>
              </a:rPr>
              <a:t>Företagsklimatet i Sverige</a:t>
            </a:r>
            <a:endParaRPr lang="sv-SE" sz="1000">
              <a:solidFill>
                <a:schemeClr val="bg1"/>
              </a:solidFill>
              <a:latin typeface="Lab Grotesque Light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0C2A308-7E83-7056-5A9C-FD59053FB58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33448" y="2027187"/>
            <a:ext cx="4487077" cy="75411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Ändra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6161F9-4388-D598-408B-C21702889CA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33448" y="4071348"/>
            <a:ext cx="4487077" cy="17104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400" b="1" i="0">
                <a:solidFill>
                  <a:schemeClr val="bg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texten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A38BC1-78BE-50FB-C6BF-58A928BA4A5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333448" y="2977112"/>
            <a:ext cx="1458683" cy="892932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i="0">
                <a:solidFill>
                  <a:schemeClr val="bg1"/>
                </a:solidFill>
                <a:latin typeface="Lab Grotesque Black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XXX</a:t>
            </a: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17D5D94D-0625-8AD8-9093-D532BC912C34}"/>
              </a:ext>
            </a:extLst>
          </p:cNvPr>
          <p:cNvCxnSpPr>
            <a:cxnSpLocks/>
          </p:cNvCxnSpPr>
          <p:nvPr userDrawn="1"/>
        </p:nvCxnSpPr>
        <p:spPr>
          <a:xfrm>
            <a:off x="371475" y="6308725"/>
            <a:ext cx="114394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k 3">
            <a:extLst>
              <a:ext uri="{FF2B5EF4-FFF2-40B4-BE49-F238E27FC236}">
                <a16:creationId xmlns:a16="http://schemas.microsoft.com/office/drawing/2014/main" id="{27D76680-625A-B21C-728E-A8BD017CDCE6}"/>
              </a:ext>
            </a:extLst>
          </p:cNvPr>
          <p:cNvCxnSpPr/>
          <p:nvPr userDrawn="1"/>
        </p:nvCxnSpPr>
        <p:spPr>
          <a:xfrm>
            <a:off x="371475" y="6309899"/>
            <a:ext cx="11449050" cy="0"/>
          </a:xfrm>
          <a:prstGeom prst="line">
            <a:avLst/>
          </a:prstGeom>
          <a:ln w="88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6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752">
          <p15:clr>
            <a:srgbClr val="FBAE40"/>
          </p15:clr>
        </p15:guide>
        <p15:guide id="3" orient="horz" pos="1865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254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Avslu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5EF2F5F-BFF3-9B49-B085-5BAC23257E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sp>
        <p:nvSpPr>
          <p:cNvPr id="3" name="Rektangel 12">
            <a:extLst>
              <a:ext uri="{FF2B5EF4-FFF2-40B4-BE49-F238E27FC236}">
                <a16:creationId xmlns:a16="http://schemas.microsoft.com/office/drawing/2014/main" id="{747E616F-8C60-35CF-F446-6936154E2197}"/>
              </a:ext>
            </a:extLst>
          </p:cNvPr>
          <p:cNvSpPr/>
          <p:nvPr userDrawn="1"/>
        </p:nvSpPr>
        <p:spPr>
          <a:xfrm>
            <a:off x="5363266" y="0"/>
            <a:ext cx="683622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210820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2108200 w 6096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58000">
                <a:moveTo>
                  <a:pt x="210820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21082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i="0">
              <a:latin typeface="Lab Grotesque Black" pitchFamily="2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6186630-E3AC-D24E-BCA1-8E95E621E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500" y="5815819"/>
            <a:ext cx="1378587" cy="653015"/>
          </a:xfrm>
          <a:prstGeom prst="rect">
            <a:avLst/>
          </a:prstGeom>
        </p:spPr>
      </p:pic>
      <p:pic>
        <p:nvPicPr>
          <p:cNvPr id="2" name="Bildobjekt 1" descr="En bild som visar Teckensnitt, text, Grafik, logotyp&#10;&#10;Automatiskt genererad beskrivning">
            <a:extLst>
              <a:ext uri="{FF2B5EF4-FFF2-40B4-BE49-F238E27FC236}">
                <a16:creationId xmlns:a16="http://schemas.microsoft.com/office/drawing/2014/main" id="{E0C728CA-C6E3-018A-029B-023BCF7A9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650" y="755962"/>
            <a:ext cx="2707196" cy="7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 Start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B275C3FD-70D0-8049-1F51-AD0E51669F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88950" y="1122363"/>
            <a:ext cx="11214100" cy="5290469"/>
          </a:xfrm>
          <a:custGeom>
            <a:avLst/>
            <a:gdLst>
              <a:gd name="connsiteX0" fmla="*/ 0 w 11214100"/>
              <a:gd name="connsiteY0" fmla="*/ 0 h 5235575"/>
              <a:gd name="connsiteX1" fmla="*/ 11214100 w 11214100"/>
              <a:gd name="connsiteY1" fmla="*/ 0 h 5235575"/>
              <a:gd name="connsiteX2" fmla="*/ 11214100 w 11214100"/>
              <a:gd name="connsiteY2" fmla="*/ 5235575 h 5235575"/>
              <a:gd name="connsiteX3" fmla="*/ 0 w 11214100"/>
              <a:gd name="connsiteY3" fmla="*/ 5235575 h 5235575"/>
              <a:gd name="connsiteX4" fmla="*/ 0 w 11214100"/>
              <a:gd name="connsiteY4" fmla="*/ 0 h 5235575"/>
              <a:gd name="connsiteX0" fmla="*/ 86265 w 11214100"/>
              <a:gd name="connsiteY0" fmla="*/ 724618 h 5235575"/>
              <a:gd name="connsiteX1" fmla="*/ 11214100 w 11214100"/>
              <a:gd name="connsiteY1" fmla="*/ 0 h 5235575"/>
              <a:gd name="connsiteX2" fmla="*/ 11214100 w 11214100"/>
              <a:gd name="connsiteY2" fmla="*/ 5235575 h 5235575"/>
              <a:gd name="connsiteX3" fmla="*/ 0 w 11214100"/>
              <a:gd name="connsiteY3" fmla="*/ 5235575 h 5235575"/>
              <a:gd name="connsiteX4" fmla="*/ 86265 w 11214100"/>
              <a:gd name="connsiteY4" fmla="*/ 724618 h 5235575"/>
              <a:gd name="connsiteX0" fmla="*/ 8628 w 11214100"/>
              <a:gd name="connsiteY0" fmla="*/ 707366 h 5235575"/>
              <a:gd name="connsiteX1" fmla="*/ 11214100 w 11214100"/>
              <a:gd name="connsiteY1" fmla="*/ 0 h 5235575"/>
              <a:gd name="connsiteX2" fmla="*/ 11214100 w 11214100"/>
              <a:gd name="connsiteY2" fmla="*/ 5235575 h 5235575"/>
              <a:gd name="connsiteX3" fmla="*/ 0 w 11214100"/>
              <a:gd name="connsiteY3" fmla="*/ 5235575 h 5235575"/>
              <a:gd name="connsiteX4" fmla="*/ 8628 w 11214100"/>
              <a:gd name="connsiteY4" fmla="*/ 707366 h 5235575"/>
              <a:gd name="connsiteX0" fmla="*/ 45719 w 11214100"/>
              <a:gd name="connsiteY0" fmla="*/ 736516 h 5235575"/>
              <a:gd name="connsiteX1" fmla="*/ 11214100 w 11214100"/>
              <a:gd name="connsiteY1" fmla="*/ 0 h 5235575"/>
              <a:gd name="connsiteX2" fmla="*/ 11214100 w 11214100"/>
              <a:gd name="connsiteY2" fmla="*/ 5235575 h 5235575"/>
              <a:gd name="connsiteX3" fmla="*/ 0 w 11214100"/>
              <a:gd name="connsiteY3" fmla="*/ 5235575 h 5235575"/>
              <a:gd name="connsiteX4" fmla="*/ 45719 w 11214100"/>
              <a:gd name="connsiteY4" fmla="*/ 736516 h 5235575"/>
              <a:gd name="connsiteX0" fmla="*/ 0 w 11259819"/>
              <a:gd name="connsiteY0" fmla="*/ 736516 h 5235575"/>
              <a:gd name="connsiteX1" fmla="*/ 11259819 w 11259819"/>
              <a:gd name="connsiteY1" fmla="*/ 0 h 5235575"/>
              <a:gd name="connsiteX2" fmla="*/ 11259819 w 11259819"/>
              <a:gd name="connsiteY2" fmla="*/ 5235575 h 5235575"/>
              <a:gd name="connsiteX3" fmla="*/ 45719 w 11259819"/>
              <a:gd name="connsiteY3" fmla="*/ 5235575 h 5235575"/>
              <a:gd name="connsiteX4" fmla="*/ 0 w 11259819"/>
              <a:gd name="connsiteY4" fmla="*/ 736516 h 5235575"/>
              <a:gd name="connsiteX0" fmla="*/ 0 w 11214100"/>
              <a:gd name="connsiteY0" fmla="*/ 730500 h 5235575"/>
              <a:gd name="connsiteX1" fmla="*/ 11214100 w 11214100"/>
              <a:gd name="connsiteY1" fmla="*/ 0 h 5235575"/>
              <a:gd name="connsiteX2" fmla="*/ 11214100 w 11214100"/>
              <a:gd name="connsiteY2" fmla="*/ 5235575 h 5235575"/>
              <a:gd name="connsiteX3" fmla="*/ 0 w 11214100"/>
              <a:gd name="connsiteY3" fmla="*/ 5235575 h 5235575"/>
              <a:gd name="connsiteX4" fmla="*/ 0 w 11214100"/>
              <a:gd name="connsiteY4" fmla="*/ 730500 h 523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4100" h="5235575">
                <a:moveTo>
                  <a:pt x="0" y="730500"/>
                </a:moveTo>
                <a:lnTo>
                  <a:pt x="11214100" y="0"/>
                </a:lnTo>
                <a:lnTo>
                  <a:pt x="11214100" y="5235575"/>
                </a:lnTo>
                <a:lnTo>
                  <a:pt x="0" y="5235575"/>
                </a:lnTo>
                <a:lnTo>
                  <a:pt x="0" y="730500"/>
                </a:lnTo>
                <a:close/>
              </a:path>
            </a:pathLst>
          </a:custGeom>
          <a:solidFill>
            <a:schemeClr val="tx1"/>
          </a:solidFill>
        </p:spPr>
        <p:txBody>
          <a:bodyPr lIns="180000" tIns="1008000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i mitten för att lägga till en bild. Klicka på beskär för att flytta runt bilden i ramen.</a:t>
            </a:r>
          </a:p>
        </p:txBody>
      </p:sp>
      <p:pic>
        <p:nvPicPr>
          <p:cNvPr id="2" name="Bildobjekt 1" descr="En bild som visar Teckensnitt, text, Grafik, logotyp&#10;&#10;Automatiskt genererad beskrivning">
            <a:extLst>
              <a:ext uri="{FF2B5EF4-FFF2-40B4-BE49-F238E27FC236}">
                <a16:creationId xmlns:a16="http://schemas.microsoft.com/office/drawing/2014/main" id="{14EE83AA-AE61-D67B-9E1D-1C955D00C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950" y="517500"/>
            <a:ext cx="2297793" cy="622054"/>
          </a:xfrm>
          <a:prstGeom prst="rect">
            <a:avLst/>
          </a:prstGeom>
        </p:spPr>
      </p:pic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C002FEDF-21F7-2748-9AEA-062A1C304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9063" y="4118974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B49EB10-845F-4DF9-1DDB-D10F0421A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2552" y="5582227"/>
            <a:ext cx="1442440" cy="9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34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909376B-3D90-8104-E1E2-77BD179A754C}"/>
              </a:ext>
            </a:extLst>
          </p:cNvPr>
          <p:cNvSpPr>
            <a:spLocks/>
          </p:cNvSpPr>
          <p:nvPr userDrawn="1"/>
        </p:nvSpPr>
        <p:spPr>
          <a:xfrm>
            <a:off x="0" y="622170"/>
            <a:ext cx="12192000" cy="6235830"/>
          </a:xfrm>
          <a:prstGeom prst="rect">
            <a:avLst/>
          </a:prstGeom>
          <a:solidFill>
            <a:srgbClr val="3341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33414E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pic>
        <p:nvPicPr>
          <p:cNvPr id="13" name="Bildobjekt 12" descr="En bild som visar person, inomhus, kök, vägg">
            <a:extLst>
              <a:ext uri="{FF2B5EF4-FFF2-40B4-BE49-F238E27FC236}">
                <a16:creationId xmlns:a16="http://schemas.microsoft.com/office/drawing/2014/main" id="{7A0CDC0E-5865-69D8-456A-4D8C0EAF7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697BB78E-CC44-FDE0-BA14-BC11D66AA57A}"/>
              </a:ext>
            </a:extLst>
          </p:cNvPr>
          <p:cNvSpPr txBox="1">
            <a:spLocks/>
          </p:cNvSpPr>
          <p:nvPr userDrawn="1"/>
        </p:nvSpPr>
        <p:spPr>
          <a:xfrm>
            <a:off x="2334967" y="2508390"/>
            <a:ext cx="7522065" cy="21242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83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derrubrik 2">
            <a:extLst>
              <a:ext uri="{FF2B5EF4-FFF2-40B4-BE49-F238E27FC236}">
                <a16:creationId xmlns:a16="http://schemas.microsoft.com/office/drawing/2014/main" id="{697BB78E-CC44-FDE0-BA14-BC11D66AA57A}"/>
              </a:ext>
            </a:extLst>
          </p:cNvPr>
          <p:cNvSpPr txBox="1">
            <a:spLocks/>
          </p:cNvSpPr>
          <p:nvPr userDrawn="1"/>
        </p:nvSpPr>
        <p:spPr>
          <a:xfrm>
            <a:off x="2334967" y="2508390"/>
            <a:ext cx="7522065" cy="21242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tartbild">
    <p:bg>
      <p:bgPr>
        <a:solidFill>
          <a:srgbClr val="FAE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063E2934-3E0B-FB4C-95AB-DBE817B603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7" name="Platshållare för bild 2">
            <a:extLst>
              <a:ext uri="{FF2B5EF4-FFF2-40B4-BE49-F238E27FC236}">
                <a16:creationId xmlns:a16="http://schemas.microsoft.com/office/drawing/2014/main" id="{B0D96CB5-71EF-BA43-9B66-282BFDE1F4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14470" y="0"/>
            <a:ext cx="7064830" cy="6883400"/>
          </a:xfrm>
          <a:custGeom>
            <a:avLst/>
            <a:gdLst>
              <a:gd name="connsiteX0" fmla="*/ 0 w 6074230"/>
              <a:gd name="connsiteY0" fmla="*/ 0 h 6858000"/>
              <a:gd name="connsiteX1" fmla="*/ 6074230 w 6074230"/>
              <a:gd name="connsiteY1" fmla="*/ 0 h 6858000"/>
              <a:gd name="connsiteX2" fmla="*/ 6074230 w 6074230"/>
              <a:gd name="connsiteY2" fmla="*/ 6858000 h 6858000"/>
              <a:gd name="connsiteX3" fmla="*/ 0 w 6074230"/>
              <a:gd name="connsiteY3" fmla="*/ 6858000 h 6858000"/>
              <a:gd name="connsiteX4" fmla="*/ 0 w 6074230"/>
              <a:gd name="connsiteY4" fmla="*/ 0 h 6858000"/>
              <a:gd name="connsiteX0" fmla="*/ 3276600 w 6074230"/>
              <a:gd name="connsiteY0" fmla="*/ 0 h 6870700"/>
              <a:gd name="connsiteX1" fmla="*/ 6074230 w 6074230"/>
              <a:gd name="connsiteY1" fmla="*/ 12700 h 6870700"/>
              <a:gd name="connsiteX2" fmla="*/ 6074230 w 6074230"/>
              <a:gd name="connsiteY2" fmla="*/ 6870700 h 6870700"/>
              <a:gd name="connsiteX3" fmla="*/ 0 w 6074230"/>
              <a:gd name="connsiteY3" fmla="*/ 6870700 h 6870700"/>
              <a:gd name="connsiteX4" fmla="*/ 3276600 w 6074230"/>
              <a:gd name="connsiteY4" fmla="*/ 0 h 6870700"/>
              <a:gd name="connsiteX0" fmla="*/ 1879600 w 6074230"/>
              <a:gd name="connsiteY0" fmla="*/ 0 h 6858000"/>
              <a:gd name="connsiteX1" fmla="*/ 6074230 w 6074230"/>
              <a:gd name="connsiteY1" fmla="*/ 0 h 6858000"/>
              <a:gd name="connsiteX2" fmla="*/ 6074230 w 6074230"/>
              <a:gd name="connsiteY2" fmla="*/ 6858000 h 6858000"/>
              <a:gd name="connsiteX3" fmla="*/ 0 w 6074230"/>
              <a:gd name="connsiteY3" fmla="*/ 6858000 h 6858000"/>
              <a:gd name="connsiteX4" fmla="*/ 1879600 w 6074230"/>
              <a:gd name="connsiteY4" fmla="*/ 0 h 6858000"/>
              <a:gd name="connsiteX0" fmla="*/ 2844800 w 7039430"/>
              <a:gd name="connsiteY0" fmla="*/ 0 h 6883400"/>
              <a:gd name="connsiteX1" fmla="*/ 7039430 w 7039430"/>
              <a:gd name="connsiteY1" fmla="*/ 0 h 6883400"/>
              <a:gd name="connsiteX2" fmla="*/ 7039430 w 7039430"/>
              <a:gd name="connsiteY2" fmla="*/ 6858000 h 6883400"/>
              <a:gd name="connsiteX3" fmla="*/ 0 w 7039430"/>
              <a:gd name="connsiteY3" fmla="*/ 6883400 h 6883400"/>
              <a:gd name="connsiteX4" fmla="*/ 2844800 w 7039430"/>
              <a:gd name="connsiteY4" fmla="*/ 0 h 6883400"/>
              <a:gd name="connsiteX0" fmla="*/ 2844800 w 7064830"/>
              <a:gd name="connsiteY0" fmla="*/ 0 h 6883400"/>
              <a:gd name="connsiteX1" fmla="*/ 7064830 w 7064830"/>
              <a:gd name="connsiteY1" fmla="*/ 12700 h 6883400"/>
              <a:gd name="connsiteX2" fmla="*/ 7039430 w 7064830"/>
              <a:gd name="connsiteY2" fmla="*/ 6858000 h 6883400"/>
              <a:gd name="connsiteX3" fmla="*/ 0 w 7064830"/>
              <a:gd name="connsiteY3" fmla="*/ 6883400 h 6883400"/>
              <a:gd name="connsiteX4" fmla="*/ 2844800 w 7064830"/>
              <a:gd name="connsiteY4" fmla="*/ 0 h 6883400"/>
              <a:gd name="connsiteX0" fmla="*/ 2844800 w 7064830"/>
              <a:gd name="connsiteY0" fmla="*/ 0 h 6883400"/>
              <a:gd name="connsiteX1" fmla="*/ 7064830 w 7064830"/>
              <a:gd name="connsiteY1" fmla="*/ 12700 h 6883400"/>
              <a:gd name="connsiteX2" fmla="*/ 7052130 w 7064830"/>
              <a:gd name="connsiteY2" fmla="*/ 6870700 h 6883400"/>
              <a:gd name="connsiteX3" fmla="*/ 0 w 7064830"/>
              <a:gd name="connsiteY3" fmla="*/ 6883400 h 6883400"/>
              <a:gd name="connsiteX4" fmla="*/ 2844800 w 7064830"/>
              <a:gd name="connsiteY4" fmla="*/ 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4830" h="6883400">
                <a:moveTo>
                  <a:pt x="2844800" y="0"/>
                </a:moveTo>
                <a:lnTo>
                  <a:pt x="7064830" y="12700"/>
                </a:lnTo>
                <a:cubicBezTo>
                  <a:pt x="7056363" y="2294467"/>
                  <a:pt x="7060597" y="4588933"/>
                  <a:pt x="7052130" y="6870700"/>
                </a:cubicBezTo>
                <a:lnTo>
                  <a:pt x="0" y="6883400"/>
                </a:lnTo>
                <a:lnTo>
                  <a:pt x="28448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Bild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D4B3B90-963F-8C45-9ACA-207A2ACC8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842" y="2450892"/>
            <a:ext cx="5430387" cy="261640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</a:p>
          <a:p>
            <a:pPr lvl="0"/>
            <a:r>
              <a:rPr lang="sv-SE"/>
              <a:t>att ändra rubrik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8307AF78-96A9-8E4F-BDFA-1A595BD928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842" y="5431455"/>
            <a:ext cx="5430387" cy="4297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420527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araply&#10;&#10;Automatiskt genererad beskrivning">
            <a:extLst>
              <a:ext uri="{FF2B5EF4-FFF2-40B4-BE49-F238E27FC236}">
                <a16:creationId xmlns:a16="http://schemas.microsoft.com/office/drawing/2014/main" id="{91B3CA28-5094-4B46-B154-DA4C9388F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05" y="0"/>
            <a:ext cx="12231205" cy="6865749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0EDB442F-88D5-1A43-B099-A6A358278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400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4511458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rubrikformatet</a:t>
            </a:r>
          </a:p>
        </p:txBody>
      </p:sp>
    </p:spTree>
    <p:extLst>
      <p:ext uri="{BB962C8B-B14F-4D97-AF65-F5344CB8AC3E}">
        <p14:creationId xmlns:p14="http://schemas.microsoft.com/office/powerpoint/2010/main" val="679245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99" y="2364944"/>
            <a:ext cx="4058108" cy="2958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för </a:t>
            </a:r>
            <a:br>
              <a:rPr lang="sv-SE"/>
            </a:br>
            <a:r>
              <a:rPr lang="sv-SE"/>
              <a:t>att ändra rubrik</a:t>
            </a:r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F997969-62B2-E34F-B02B-FEA32A784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700" y="1935149"/>
            <a:ext cx="4058108" cy="42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mindre inledande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5B8713E-1A3F-BF42-AACE-4E4D0F255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6662" y="0"/>
            <a:ext cx="7145338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5AB544D0-C715-CF4C-9E96-C7F59ECA1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2030" y="427561"/>
            <a:ext cx="1397617" cy="663617"/>
          </a:xfrm>
          <a:prstGeom prst="rect">
            <a:avLst/>
          </a:prstGeom>
        </p:spPr>
      </p:pic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B0C7F7D6-5987-1449-9F2C-79E934F83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700" y="5337027"/>
            <a:ext cx="4058108" cy="42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1107708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916" y="2783400"/>
            <a:ext cx="7842169" cy="18702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0DC7DD40-2BBE-FD47-B5D1-DCF785B0B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671" y="669975"/>
            <a:ext cx="1708659" cy="811306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CF997969-62B2-E34F-B02B-FEA32A784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93556" y="5955811"/>
            <a:ext cx="1804889" cy="42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1" i="0" cap="all" baseline="0">
                <a:solidFill>
                  <a:schemeClr val="tx2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EN UNDERRUBRIK</a:t>
            </a:r>
            <a:br>
              <a:rPr lang="sv-SE"/>
            </a:br>
            <a:r>
              <a:rPr lang="sv-SE"/>
              <a:t>MÅNAD 2020</a:t>
            </a:r>
          </a:p>
        </p:txBody>
      </p:sp>
    </p:spTree>
    <p:extLst>
      <p:ext uri="{BB962C8B-B14F-4D97-AF65-F5344CB8AC3E}">
        <p14:creationId xmlns:p14="http://schemas.microsoft.com/office/powerpoint/2010/main" val="3278171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Startbild med projekt-logga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ak 11">
            <a:extLst>
              <a:ext uri="{FF2B5EF4-FFF2-40B4-BE49-F238E27FC236}">
                <a16:creationId xmlns:a16="http://schemas.microsoft.com/office/drawing/2014/main" id="{A744BAE6-61A3-B34C-B489-75AA9FDCA023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1683" y="368366"/>
            <a:ext cx="2465210" cy="6136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06F194E-6202-E549-AF1F-32A3CE881F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55876" y="4978398"/>
            <a:ext cx="2038118" cy="9769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Projekt-logotyp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A823D168-2479-9142-A21D-2C31727F0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012" y="967970"/>
            <a:ext cx="1670949" cy="7934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A5A16F-1CF9-F049-9B18-B31DBD6FF6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6254" y="2890740"/>
            <a:ext cx="5699492" cy="1366278"/>
          </a:xfrm>
          <a:prstGeom prst="rect">
            <a:avLst/>
          </a:prstGeom>
          <a:solidFill>
            <a:srgbClr val="EFF2F5"/>
          </a:solidFill>
        </p:spPr>
        <p:txBody>
          <a:bodyPr anchor="ctr"/>
          <a:lstStyle>
            <a:lvl1pPr algn="ctr">
              <a:lnSpc>
                <a:spcPct val="100000"/>
              </a:lnSpc>
              <a:defRPr sz="4000" b="1" i="0">
                <a:solidFill>
                  <a:schemeClr val="tx1"/>
                </a:solidFill>
                <a:latin typeface="Lab Grotesque Black" pitchFamily="2" charset="0"/>
              </a:defRPr>
            </a:lvl1pPr>
          </a:lstStyle>
          <a:p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6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tartbild">
    <p:bg>
      <p:bgPr>
        <a:solidFill>
          <a:srgbClr val="334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28664C3-8C41-D94E-B854-6A743A4DC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4511458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rubrikformatet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6751835-D2AA-AB44-A3AB-B210F25F6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00" y="496800"/>
            <a:ext cx="2002431" cy="9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46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tartbild">
    <p:bg>
      <p:bgPr>
        <a:solidFill>
          <a:srgbClr val="EF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D5815A9-6982-3E4A-9A4A-6776E60CEB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0EDB442F-88D5-1A43-B099-A6A358278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842" y="497090"/>
            <a:ext cx="1997637" cy="948519"/>
          </a:xfrm>
          <a:prstGeom prst="rect">
            <a:avLst/>
          </a:prstGeom>
        </p:spPr>
      </p:pic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F6781703-D0C2-D24A-8CB3-BF6A22BFE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4511458"/>
            <a:ext cx="8895339" cy="18702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Lab Grotesque Black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Klicka här för att </a:t>
            </a:r>
            <a:br>
              <a:rPr lang="sv-SE"/>
            </a:br>
            <a:r>
              <a:rPr lang="sv-SE"/>
              <a:t>ändra rubrikformatet</a:t>
            </a:r>
          </a:p>
        </p:txBody>
      </p:sp>
    </p:spTree>
    <p:extLst>
      <p:ext uri="{BB962C8B-B14F-4D97-AF65-F5344CB8AC3E}">
        <p14:creationId xmlns:p14="http://schemas.microsoft.com/office/powerpoint/2010/main" val="1916914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020">
          <p15:clr>
            <a:srgbClr val="FBAE40"/>
          </p15:clr>
        </p15:guide>
        <p15:guide id="2" pos="506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1">
            <a:extLst>
              <a:ext uri="{FF2B5EF4-FFF2-40B4-BE49-F238E27FC236}">
                <a16:creationId xmlns:a16="http://schemas.microsoft.com/office/drawing/2014/main" id="{69BF4903-BCFE-2A4D-8B9E-1009F243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EDB15CE7-9CCE-9B48-92D5-5B6D76690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1181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2025-05-27</a:t>
            </a:fld>
            <a:endParaRPr lang="sv-SE"/>
          </a:p>
        </p:txBody>
      </p:sp>
      <p:sp>
        <p:nvSpPr>
          <p:cNvPr id="10" name="Platshållare för bildnummer 23">
            <a:extLst>
              <a:ext uri="{FF2B5EF4-FFF2-40B4-BE49-F238E27FC236}">
                <a16:creationId xmlns:a16="http://schemas.microsoft.com/office/drawing/2014/main" id="{E9287CFE-6CB9-9144-8EFE-8B1CCF21C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1627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466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726" r:id="rId8"/>
    <p:sldLayoutId id="2147483727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C22DE53-5253-0077-DE7F-1AAAFDAFB758}"/>
              </a:ext>
            </a:extLst>
          </p:cNvPr>
          <p:cNvSpPr>
            <a:spLocks/>
          </p:cNvSpPr>
          <p:nvPr userDrawn="1"/>
        </p:nvSpPr>
        <p:spPr>
          <a:xfrm>
            <a:off x="0" y="-12393"/>
            <a:ext cx="12192000" cy="6345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Lab Grotesque" pitchFamily="2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EAD8A6B-E9E9-F424-9FEE-7FE646871E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73220" y="165008"/>
            <a:ext cx="2214982" cy="27975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484FAD8-7150-B4CA-AC1B-ED893D2D35D1}"/>
              </a:ext>
            </a:extLst>
          </p:cNvPr>
          <p:cNvSpPr txBox="1">
            <a:spLocks/>
          </p:cNvSpPr>
          <p:nvPr userDrawn="1"/>
        </p:nvSpPr>
        <p:spPr>
          <a:xfrm>
            <a:off x="371475" y="6443516"/>
            <a:ext cx="1963491" cy="253916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fld id="{730728AE-D3E3-8D47-9F66-33D72B212D59}" type="slidenum">
              <a:rPr lang="sv-SE" sz="1000" smtClean="0">
                <a:latin typeface="Lab Grotesque Light" pitchFamily="2" charset="0"/>
              </a:rPr>
              <a:pPr algn="l"/>
              <a:t>‹#›</a:t>
            </a:fld>
            <a:endParaRPr lang="sv-SE" sz="1000">
              <a:latin typeface="Lab Grotesque Light" pitchFamily="2" charset="0"/>
            </a:endParaRPr>
          </a:p>
        </p:txBody>
      </p:sp>
      <p:pic>
        <p:nvPicPr>
          <p:cNvPr id="2" name="Bildobjekt 1" descr="En bild som visar fågel, papegoja&#10;&#10;Automatiskt genererad beskrivning">
            <a:extLst>
              <a:ext uri="{FF2B5EF4-FFF2-40B4-BE49-F238E27FC236}">
                <a16:creationId xmlns:a16="http://schemas.microsoft.com/office/drawing/2014/main" id="{4BBB8D37-7A14-755C-C763-8B398A12C07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81675" y="5952217"/>
            <a:ext cx="1928920" cy="1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82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4156">
          <p15:clr>
            <a:srgbClr val="F26B43"/>
          </p15:clr>
        </p15:guide>
        <p15:guide id="6" orient="horz" pos="39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07CB9EB-2406-544C-B77E-074F6E309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333488" y="438382"/>
            <a:ext cx="114568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D2A12B-9786-7C4E-8002-25B6656DE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91" y="104033"/>
            <a:ext cx="1441406" cy="196843"/>
          </a:xfrm>
          <a:prstGeom prst="rect">
            <a:avLst/>
          </a:prstGeom>
        </p:spPr>
      </p:pic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63787B19-C6DC-BE4E-A598-D9CBC0607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29180" y="119419"/>
            <a:ext cx="850021" cy="196842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C2AF8-CF07-F84C-9A4A-79F6D3437CF6}" type="datetime1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2025-05-27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83202537-DC3C-E749-94A4-EE7EF7DC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5684" y="130235"/>
            <a:ext cx="334697" cy="182560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63437-8A26-BE43-AB46-80340C37E737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61717F"/>
                </a:solidFill>
                <a:effectLst/>
                <a:uLnTx/>
                <a:uFillTx/>
                <a:latin typeface="Lab Grotesque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srgbClr val="61717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06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2" pos="506">
          <p15:clr>
            <a:srgbClr val="F26B43"/>
          </p15:clr>
        </p15:guide>
        <p15:guide id="3" pos="71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F06377C-12D6-1B70-F7CD-929BF97B7D30}"/>
              </a:ext>
            </a:extLst>
          </p:cNvPr>
          <p:cNvSpPr>
            <a:spLocks/>
          </p:cNvSpPr>
          <p:nvPr userDrawn="1"/>
        </p:nvSpPr>
        <p:spPr>
          <a:xfrm>
            <a:off x="0" y="-12393"/>
            <a:ext cx="12192000" cy="634562"/>
          </a:xfrm>
          <a:prstGeom prst="rect">
            <a:avLst/>
          </a:prstGeom>
          <a:solidFill>
            <a:srgbClr val="33414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b Grotesque" pitchFamily="2" charset="0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4947DEC-5095-175D-71E6-4C0692C282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3220" y="165008"/>
            <a:ext cx="2214982" cy="2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5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5DAE3-60B4-66F1-6411-BE1352278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46E1484F-944A-D379-4C68-EC206604A5D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14600" b="14600"/>
          <a:stretch/>
        </p:blipFill>
        <p:spPr>
          <a:xfrm>
            <a:off x="488950" y="1122363"/>
            <a:ext cx="11214100" cy="5290469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0680B7D-0364-43EE-16E3-2FE905BC8CD8}"/>
              </a:ext>
            </a:extLst>
          </p:cNvPr>
          <p:cNvSpPr/>
          <p:nvPr/>
        </p:nvSpPr>
        <p:spPr>
          <a:xfrm rot="5400000" flipH="1">
            <a:off x="4655833" y="-595008"/>
            <a:ext cx="2880336" cy="112141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keep_bygg">
            <a:extLst>
              <a:ext uri="{FF2B5EF4-FFF2-40B4-BE49-F238E27FC236}">
                <a16:creationId xmlns:a16="http://schemas.microsoft.com/office/drawing/2014/main" id="{CD67B4F0-B8E2-09BB-FFB2-788971F06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5400" dirty="0"/>
              <a:t>Företagsklimatet i </a:t>
            </a:r>
            <a:r>
              <a:rPr lang="sv-SE" sz="5400" dirty="0">
                <a:solidFill>
                  <a:schemeClr val="accent1"/>
                </a:solidFill>
              </a:rPr>
              <a:t>byggbranschen </a:t>
            </a:r>
            <a:r>
              <a:rPr lang="sv-SE" sz="5400" dirty="0"/>
              <a:t>2025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822F064-6BBB-1020-4DEA-3C457A9CA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552" y="5582227"/>
            <a:ext cx="1442440" cy="9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87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17B6-F3D0-DA84-C9B1-ADC72D433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1">
            <a:extLst>
              <a:ext uri="{FF2B5EF4-FFF2-40B4-BE49-F238E27FC236}">
                <a16:creationId xmlns:a16="http://schemas.microsoft.com/office/drawing/2014/main" id="{C5C071AB-0D63-2E9A-E511-9188107C3584}"/>
              </a:ext>
            </a:extLst>
          </p:cNvPr>
          <p:cNvSpPr txBox="1">
            <a:spLocks/>
          </p:cNvSpPr>
          <p:nvPr/>
        </p:nvSpPr>
        <p:spPr>
          <a:xfrm>
            <a:off x="803276" y="908392"/>
            <a:ext cx="10754740" cy="500103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r>
              <a:rPr lang="sv-SE" sz="3000" dirty="0"/>
              <a:t>Alla enkätfrågor över tid</a:t>
            </a:r>
          </a:p>
        </p:txBody>
      </p:sp>
      <p:sp>
        <p:nvSpPr>
          <p:cNvPr id="5" name="bransch_liten">
            <a:extLst>
              <a:ext uri="{FF2B5EF4-FFF2-40B4-BE49-F238E27FC236}">
                <a16:creationId xmlns:a16="http://schemas.microsoft.com/office/drawing/2014/main" id="{EDA1B448-8EDC-2DD2-10FB-9742D46B7F43}"/>
              </a:ext>
            </a:extLst>
          </p:cNvPr>
          <p:cNvSpPr txBox="1">
            <a:spLocks/>
          </p:cNvSpPr>
          <p:nvPr/>
        </p:nvSpPr>
        <p:spPr>
          <a:xfrm>
            <a:off x="803276" y="1336763"/>
            <a:ext cx="10754740" cy="369510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r>
              <a:rPr lang="sv-SE" sz="2400" b="0" dirty="0"/>
              <a:t>Företagare inom byggbranschen</a:t>
            </a:r>
          </a:p>
        </p:txBody>
      </p:sp>
      <p:graphicFrame>
        <p:nvGraphicFramePr>
          <p:cNvPr id="2" name="o2">
            <a:extLst>
              <a:ext uri="{FF2B5EF4-FFF2-40B4-BE49-F238E27FC236}">
                <a16:creationId xmlns:a16="http://schemas.microsoft.com/office/drawing/2014/main" id="{2582C120-8BF8-E3BC-440B-01ECAF7BC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605346"/>
              </p:ext>
            </p:extLst>
          </p:nvPr>
        </p:nvGraphicFramePr>
        <p:xfrm>
          <a:off x="597477" y="1829572"/>
          <a:ext cx="10754740" cy="301418"/>
        </p:xfrm>
        <a:graphic>
          <a:graphicData uri="http://schemas.openxmlformats.org/drawingml/2006/table">
            <a:tbl>
              <a:tblPr firstRow="1" bandRow="1"/>
              <a:tblGrid>
                <a:gridCol w="384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501456018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3545159627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1189853302"/>
                    </a:ext>
                  </a:extLst>
                </a:gridCol>
              </a:tblGrid>
              <a:tr h="3014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Enkätfråga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2016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2017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2018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2019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2020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2021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2022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2023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2024</a:t>
                      </a:r>
                      <a:endParaRPr lang="sv-SE" sz="1200" b="1" i="0" u="none" strike="noStrike" dirty="0">
                        <a:solidFill>
                          <a:schemeClr val="bg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/>
                      <a:r>
                        <a:rPr lang="sv-SE" sz="1200" b="1" i="0" u="none" strike="noStrike" dirty="0">
                          <a:solidFill>
                            <a:schemeClr val="bg1"/>
                          </a:solidFill>
                          <a:latin typeface="Lab Grotesque" panose="00000500000000000000" pitchFamily="50" charset="0"/>
                        </a:rPr>
                        <a:t>2025</a:t>
                      </a:r>
                    </a:p>
                  </a:txBody>
                  <a:tcPr marL="96000" marR="48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_allafragor_mean_tid">
            <a:extLst>
              <a:ext uri="{FF2B5EF4-FFF2-40B4-BE49-F238E27FC236}">
                <a16:creationId xmlns:a16="http://schemas.microsoft.com/office/drawing/2014/main" id="{90698ABB-3CBA-0623-DB64-B1E094D9D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84875"/>
              </p:ext>
            </p:extLst>
          </p:nvPr>
        </p:nvGraphicFramePr>
        <p:xfrm>
          <a:off x="597476" y="2130989"/>
          <a:ext cx="10754740" cy="3203824"/>
        </p:xfrm>
        <a:graphic>
          <a:graphicData uri="http://schemas.openxmlformats.org/drawingml/2006/table">
            <a:tbl>
              <a:tblPr bandRow="1"/>
              <a:tblGrid>
                <a:gridCol w="3842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501456018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3545159627"/>
                    </a:ext>
                  </a:extLst>
                </a:gridCol>
                <a:gridCol w="691223">
                  <a:extLst>
                    <a:ext uri="{9D8B030D-6E8A-4147-A177-3AD203B41FA5}">
                      <a16:colId xmlns:a16="http://schemas.microsoft.com/office/drawing/2014/main" val="1189853302"/>
                    </a:ext>
                  </a:extLst>
                </a:gridCol>
              </a:tblGrid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Sammanfattande omdöme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Påverkan av brottslighet/otrygghet*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3,6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Konkurrens från kommunens verksamheter*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3,6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Infrastrukturen till och från kommunen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Kommunpolitikers attityder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3,3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Det lokala vägnätets framkomlighet och underhåll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Tjänstepersoner attityder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3,2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Kommunens service och bemötande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3,0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Skolans samarbete med de lokala företagen**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3,1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Dialog med kommunen i viktiga frågor för företagen**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 dirty="0">
                          <a:latin typeface="Lab Grotesque" panose="00000500000000000000" pitchFamily="50" charset="0"/>
                        </a:rPr>
                        <a:t>Kommunens information i frågor som berör företaget**</a:t>
                      </a:r>
                      <a:endParaRPr lang="sv-SE" sz="1200" b="0" i="0" u="none" strike="noStrike" dirty="0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2,9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Tillgång till relevant kompetens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2,6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2,4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2,6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2,6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2,8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2,7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8000" algn="l" rtl="0" fontAlgn="b"/>
                      <a:r>
                        <a:rPr lang="sv-SE" sz="1200" u="none" strike="noStrike">
                          <a:latin typeface="Lab Grotesque" panose="00000500000000000000" pitchFamily="50" charset="0"/>
                        </a:rPr>
                        <a:t>Upphandling</a:t>
                      </a:r>
                      <a:endParaRPr lang="sv-SE" sz="1200" b="0" i="0" u="none" strike="noStrike">
                        <a:solidFill>
                          <a:schemeClr val="tx1"/>
                        </a:solidFill>
                        <a:latin typeface="Lab Grotesque" panose="00000500000000000000" pitchFamily="50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2,4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2,5</a:t>
                      </a:r>
                      <a:endParaRPr kumimoji="0" lang="sv-SE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414E"/>
                        </a:solidFill>
                        <a:effectLst/>
                        <a:uLnTx/>
                        <a:uFillTx/>
                        <a:latin typeface="Lab Grotesque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414E"/>
                          </a:solidFill>
                          <a:effectLst/>
                          <a:uLnTx/>
                          <a:uFillTx/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C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A0D556-404A-1D07-EBD7-08FC3F1E4D20}"/>
              </a:ext>
            </a:extLst>
          </p:cNvPr>
          <p:cNvSpPr/>
          <p:nvPr/>
        </p:nvSpPr>
        <p:spPr>
          <a:xfrm>
            <a:off x="10691709" y="1829571"/>
            <a:ext cx="661666" cy="3505248"/>
          </a:xfrm>
          <a:prstGeom prst="rect">
            <a:avLst/>
          </a:prstGeom>
          <a:noFill/>
          <a:ln w="28575" cap="flat" cmpd="sng" algn="ctr">
            <a:solidFill>
              <a:srgbClr val="F33C1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b Grotesque" panose="00000500000000000000" pitchFamily="50" charset="0"/>
              <a:ea typeface="+mn-ea"/>
              <a:cs typeface="+mn-cs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2B3A7B1F-B132-5A21-62E2-37EEB5927148}"/>
              </a:ext>
            </a:extLst>
          </p:cNvPr>
          <p:cNvSpPr txBox="1"/>
          <p:nvPr/>
        </p:nvSpPr>
        <p:spPr>
          <a:xfrm>
            <a:off x="803273" y="5779322"/>
            <a:ext cx="10864008" cy="5539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sv-SE" sz="1000" dirty="0">
                <a:solidFill>
                  <a:srgbClr val="33414E"/>
                </a:solidFill>
                <a:latin typeface="Lab Grotesque" panose="00000500000000000000" pitchFamily="50" charset="0"/>
              </a:rPr>
              <a:t>Företagarnas betyg sätts på skalan: 1 = Dåligt 2 = Inte helt godtagbart 3 = Godtagbart 4 = Bra 5 = Mycket bra 6 = Utmärkt</a:t>
            </a:r>
          </a:p>
          <a:p>
            <a:r>
              <a:rPr lang="sv-SE" sz="1000" dirty="0">
                <a:solidFill>
                  <a:srgbClr val="33414E"/>
                </a:solidFill>
                <a:latin typeface="Lab Grotesque" panose="00000500000000000000" pitchFamily="50" charset="0"/>
              </a:rPr>
              <a:t>*Skala: 1 = I mycket hög utsträckning 2 = I ganska hög utsträckning 3 = I varken hög eller låg utsträckning 4 = I ganska liten utsträckning 5 = I mycket liten utsträckning 6 = Inte alls</a:t>
            </a:r>
          </a:p>
          <a:p>
            <a:r>
              <a:rPr lang="sv-SE" sz="1000" dirty="0">
                <a:solidFill>
                  <a:srgbClr val="33414E"/>
                </a:solidFill>
                <a:latin typeface="Lab Grotesque" panose="00000500000000000000" pitchFamily="50" charset="0"/>
              </a:rPr>
              <a:t>** Innan 2025  var svarsalternativen ”Skolans kontakt med det lokala näringslivet”, ” Dialog mellan företag och kommunens beslutsfattare”  respektive ” Kommunens information till företagen”</a:t>
            </a:r>
          </a:p>
        </p:txBody>
      </p:sp>
    </p:spTree>
    <p:extLst>
      <p:ext uri="{BB962C8B-B14F-4D97-AF65-F5344CB8AC3E}">
        <p14:creationId xmlns:p14="http://schemas.microsoft.com/office/powerpoint/2010/main" val="34340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65DC35A1-FDB0-6ECF-27B5-8AD00AE94841}"/>
              </a:ext>
            </a:extLst>
          </p:cNvPr>
          <p:cNvSpPr txBox="1">
            <a:spLocks/>
          </p:cNvSpPr>
          <p:nvPr/>
        </p:nvSpPr>
        <p:spPr>
          <a:xfrm>
            <a:off x="799366" y="2450892"/>
            <a:ext cx="5270954" cy="362646"/>
          </a:xfrm>
          <a:prstGeom prst="rect">
            <a:avLst/>
          </a:prstGeom>
        </p:spPr>
        <p:txBody>
          <a:bodyPr l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>
                <a:solidFill>
                  <a:schemeClr val="tx1"/>
                </a:solidFill>
                <a:latin typeface="Lab Grotesque Black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itchFamily="2" charset="0"/>
                <a:ea typeface="+mn-ea"/>
                <a:cs typeface="Arial" panose="020B0604020202020204" pitchFamily="34" charset="0"/>
              </a:rPr>
              <a:t>Svenskt Näringsliv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DC3A868B-B408-8D10-F2D5-8D65E9671EFA}"/>
              </a:ext>
            </a:extLst>
          </p:cNvPr>
          <p:cNvSpPr txBox="1">
            <a:spLocks/>
          </p:cNvSpPr>
          <p:nvPr/>
        </p:nvSpPr>
        <p:spPr>
          <a:xfrm>
            <a:off x="803275" y="4755180"/>
            <a:ext cx="5270954" cy="429795"/>
          </a:xfrm>
          <a:prstGeom prst="rect">
            <a:avLst/>
          </a:prstGeom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cap="all" baseline="0">
                <a:solidFill>
                  <a:schemeClr val="tx2"/>
                </a:solidFill>
                <a:latin typeface="Lab Grotesque Black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itchFamily="2" charset="0"/>
                <a:ea typeface="+mn-ea"/>
                <a:cs typeface="Arial" panose="020B0604020202020204" pitchFamily="34" charset="0"/>
              </a:rPr>
              <a:t>Läs mer på foretagsklimat.se</a:t>
            </a:r>
            <a:br>
              <a:rPr kumimoji="0" lang="sv-SE" sz="1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itchFamily="2" charset="0"/>
                <a:ea typeface="+mn-ea"/>
                <a:cs typeface="Arial" panose="020B0604020202020204" pitchFamily="34" charset="0"/>
              </a:rPr>
            </a:br>
            <a:r>
              <a:rPr kumimoji="0" lang="sv-SE" sz="1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itchFamily="2" charset="0"/>
                <a:ea typeface="+mn-ea"/>
                <a:cs typeface="Arial" panose="020B0604020202020204" pitchFamily="34" charset="0"/>
              </a:rPr>
              <a:t>Rankingsläpp 24 september 2025</a:t>
            </a:r>
          </a:p>
        </p:txBody>
      </p:sp>
      <p:sp>
        <p:nvSpPr>
          <p:cNvPr id="13" name="lan">
            <a:extLst>
              <a:ext uri="{FF2B5EF4-FFF2-40B4-BE49-F238E27FC236}">
                <a16:creationId xmlns:a16="http://schemas.microsoft.com/office/drawing/2014/main" id="{A4D5CCC3-0879-6A0D-6DE7-14180E857920}"/>
              </a:ext>
            </a:extLst>
          </p:cNvPr>
          <p:cNvSpPr txBox="1">
            <a:spLocks/>
          </p:cNvSpPr>
          <p:nvPr/>
        </p:nvSpPr>
        <p:spPr>
          <a:xfrm>
            <a:off x="799366" y="2824611"/>
            <a:ext cx="5270954" cy="401723"/>
          </a:xfrm>
          <a:prstGeom prst="rect">
            <a:avLst/>
          </a:prstGeom>
        </p:spPr>
        <p:txBody>
          <a:bodyPr l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>
                <a:solidFill>
                  <a:schemeClr val="tx1"/>
                </a:solidFill>
                <a:latin typeface="Lab Grotesque Black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2800" dirty="0">
                <a:solidFill>
                  <a:schemeClr val="bg1"/>
                </a:solidFill>
              </a:rPr>
              <a:t>Kontakt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b Grotesque Black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gionchef_name">
            <a:extLst>
              <a:ext uri="{FF2B5EF4-FFF2-40B4-BE49-F238E27FC236}">
                <a16:creationId xmlns:a16="http://schemas.microsoft.com/office/drawing/2014/main" id="{6327D4AB-368A-00D1-F879-7D4A983CFCD8}"/>
              </a:ext>
            </a:extLst>
          </p:cNvPr>
          <p:cNvSpPr txBox="1">
            <a:spLocks/>
          </p:cNvSpPr>
          <p:nvPr/>
        </p:nvSpPr>
        <p:spPr>
          <a:xfrm>
            <a:off x="799366" y="3340334"/>
            <a:ext cx="5270954" cy="300124"/>
          </a:xfrm>
          <a:prstGeom prst="rect">
            <a:avLst/>
          </a:prstGeom>
        </p:spPr>
        <p:txBody>
          <a:bodyPr l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>
                <a:solidFill>
                  <a:schemeClr val="tx1"/>
                </a:solidFill>
                <a:latin typeface="Lab Grotesque Black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Lab Grotesque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b="0" dirty="0">
                <a:solidFill>
                  <a:schemeClr val="bg1"/>
                </a:solidFill>
                <a:latin typeface="Lab Grotesque" panose="00000500000000000000" pitchFamily="50" charset="0"/>
              </a:rPr>
              <a:t>Fyll i dina kontaktuppgifter här.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D92FAEB-4FEA-8A18-9547-5C9965F6C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219" y="247965"/>
            <a:ext cx="2707204" cy="63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C3910-DFEF-16AB-D1FD-613CEFD25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19BB1D78-74CA-EDE3-39DB-DF03FFEC48F3}"/>
              </a:ext>
            </a:extLst>
          </p:cNvPr>
          <p:cNvSpPr/>
          <p:nvPr/>
        </p:nvSpPr>
        <p:spPr>
          <a:xfrm>
            <a:off x="552165" y="2233401"/>
            <a:ext cx="5543835" cy="345883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1">
            <a:extLst>
              <a:ext uri="{FF2B5EF4-FFF2-40B4-BE49-F238E27FC236}">
                <a16:creationId xmlns:a16="http://schemas.microsoft.com/office/drawing/2014/main" id="{3F08F3D8-BAD9-A355-85AA-1E07FBC95D09}"/>
              </a:ext>
            </a:extLst>
          </p:cNvPr>
          <p:cNvSpPr txBox="1">
            <a:spLocks/>
          </p:cNvSpPr>
          <p:nvPr/>
        </p:nvSpPr>
        <p:spPr>
          <a:xfrm>
            <a:off x="783398" y="956549"/>
            <a:ext cx="11050470" cy="500103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 Black" pitchFamily="2" charset="0"/>
                <a:ea typeface="+mj-ea"/>
                <a:cs typeface="+mj-cs"/>
              </a:rPr>
              <a:t>Uppdatering av Lokalt företagsklimat 2025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556386D-3548-6812-B8A3-5AF94B9D3E2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6544" y="2415283"/>
            <a:ext cx="5415076" cy="317534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anose="020B0604020202020204" charset="0"/>
                <a:ea typeface="+mn-ea"/>
                <a:cs typeface="+mn-cs"/>
              </a:rPr>
              <a:t>Syfte och inriktning</a:t>
            </a:r>
          </a:p>
          <a:p>
            <a:pPr lvl="0" algn="ctr">
              <a:defRPr/>
            </a:pP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anose="020B0604020202020204" charset="0"/>
                <a:ea typeface="+mn-ea"/>
                <a:cs typeface="+mn-cs"/>
              </a:rPr>
              <a:t>Syftet med undersökningen är att låta företagare ge sin bild av hur de tycker företagsklimatet är i den egna kommunen. </a:t>
            </a:r>
          </a:p>
          <a:p>
            <a:pPr algn="ctr">
              <a:defRPr/>
            </a:pPr>
            <a:r>
              <a:rPr lang="sv-SE" sz="1700">
                <a:solidFill>
                  <a:schemeClr val="bg1"/>
                </a:solidFill>
                <a:latin typeface="Lab Grotesque Black" panose="020B0604020202020204" charset="0"/>
              </a:rPr>
              <a:t>Uppdateringen innebär att</a:t>
            </a: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anose="020B0604020202020204" charset="0"/>
                <a:ea typeface="+mn-ea"/>
                <a:cs typeface="+mn-cs"/>
              </a:rPr>
              <a:t> enkäten och rankingen riktas än tydligare mo</a:t>
            </a:r>
            <a:r>
              <a:rPr lang="sv-SE" sz="1700">
                <a:solidFill>
                  <a:schemeClr val="bg1"/>
                </a:solidFill>
                <a:latin typeface="Lab Grotesque Black" panose="020B0604020202020204" charset="0"/>
              </a:rPr>
              <a:t>t </a:t>
            </a:r>
            <a:r>
              <a:rPr lang="sv-SE" sz="1700">
                <a:solidFill>
                  <a:schemeClr val="accent1"/>
                </a:solidFill>
                <a:latin typeface="Lab Grotesque Black" panose="020B0604020202020204" charset="0"/>
              </a:rPr>
              <a:t>områden som kommunen kan påverka</a:t>
            </a:r>
            <a:r>
              <a:rPr lang="sv-SE" sz="1700">
                <a:solidFill>
                  <a:schemeClr val="bg1"/>
                </a:solidFill>
                <a:latin typeface="Lab Grotesque Black" panose="020B0604020202020204" charset="0"/>
              </a:rPr>
              <a:t>. Den har skett i samarbete med bland annat </a:t>
            </a:r>
            <a:r>
              <a:rPr kumimoji="0" lang="sv-SE" sz="1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b Grotesque Black" panose="020B0604020202020204" charset="0"/>
                <a:ea typeface="+mn-ea"/>
                <a:cs typeface="+mn-cs"/>
              </a:rPr>
              <a:t>kommunföreträdare, företag och undersökningsinstitut.</a:t>
            </a:r>
          </a:p>
          <a:p>
            <a:pPr algn="ctr"/>
            <a:endParaRPr lang="sv-SE" sz="1600">
              <a:solidFill>
                <a:schemeClr val="bg1"/>
              </a:solidFill>
              <a:latin typeface="Lab Grotesque" panose="020B0604020202020204" charset="0"/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C2DFF5A-15FC-43C3-0CFF-943DCEC52FD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08633" y="2553356"/>
            <a:ext cx="5665653" cy="3562020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 Light" panose="020B0604020202020204" charset="0"/>
                <a:cs typeface="Lab Grotesque Light" panose="020B0604020202020204" charset="0"/>
              </a:rPr>
              <a:t>Fokus på frågor som kommunen har rådighet över.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</a:rPr>
              <a:t>Kommuner med</a:t>
            </a:r>
            <a:r>
              <a:rPr lang="sv-SE" sz="1700" dirty="0">
                <a:solidFill>
                  <a:srgbClr val="33414E"/>
                </a:solidFill>
              </a:rPr>
              <a:t> minst </a:t>
            </a: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</a:rPr>
              <a:t>100 000 invånare får ytterligare 200 enkäter.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</a:rPr>
              <a:t>En del frågor formuleras om, en del frågor läggs till och en del frågor tas bort från fasta frågebatteriet.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</a:rPr>
              <a:t>Rankingen uppdateras utifrån det nya frågebatteriet men </a:t>
            </a:r>
            <a:r>
              <a:rPr lang="sv-SE" sz="1700" dirty="0">
                <a:solidFill>
                  <a:srgbClr val="33414E"/>
                </a:solidFill>
              </a:rPr>
              <a:t>grundläggande </a:t>
            </a:r>
            <a:r>
              <a:rPr kumimoji="0" lang="sv-SE" sz="17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</a:rPr>
              <a:t>struktur med enkätfrågor och statistikfaktorer och viktningen dem emellan</a:t>
            </a:r>
            <a:r>
              <a:rPr lang="sv-SE" sz="1700" dirty="0">
                <a:solidFill>
                  <a:srgbClr val="33414E"/>
                </a:solidFill>
              </a:rPr>
              <a:t> kvarstår.</a:t>
            </a:r>
            <a:endParaRPr kumimoji="0" lang="sv-SE" sz="1700" b="0" i="0" u="none" strike="noStrike" kern="1200" cap="none" spc="0" normalizeH="0" baseline="0" noProof="0" dirty="0">
              <a:ln>
                <a:noFill/>
              </a:ln>
              <a:solidFill>
                <a:srgbClr val="33414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05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antanst">
            <a:extLst>
              <a:ext uri="{FF2B5EF4-FFF2-40B4-BE49-F238E27FC236}">
                <a16:creationId xmlns:a16="http://schemas.microsoft.com/office/drawing/2014/main" id="{C2E1738F-2AEA-887E-3EC0-0C83967621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391135"/>
              </p:ext>
            </p:extLst>
          </p:nvPr>
        </p:nvGraphicFramePr>
        <p:xfrm>
          <a:off x="4901365" y="2606631"/>
          <a:ext cx="3530258" cy="314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10">
            <a:extLst>
              <a:ext uri="{FF2B5EF4-FFF2-40B4-BE49-F238E27FC236}">
                <a16:creationId xmlns:a16="http://schemas.microsoft.com/office/drawing/2014/main" id="{20FD4D73-D867-3FD4-A0BF-265E47456681}"/>
              </a:ext>
            </a:extLst>
          </p:cNvPr>
          <p:cNvSpPr txBox="1"/>
          <p:nvPr/>
        </p:nvSpPr>
        <p:spPr>
          <a:xfrm>
            <a:off x="5678288" y="2162426"/>
            <a:ext cx="277479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1200" b="1" dirty="0">
                <a:solidFill>
                  <a:srgbClr val="33414E"/>
                </a:solidFill>
                <a:latin typeface="Lab Grotesque" panose="00000500000000000000" pitchFamily="50" charset="0"/>
              </a:rPr>
              <a:t>Antal anställda bland svarande företag</a:t>
            </a:r>
          </a:p>
        </p:txBody>
      </p:sp>
      <p:sp>
        <p:nvSpPr>
          <p:cNvPr id="46" name="Text Box 7">
            <a:extLst>
              <a:ext uri="{FF2B5EF4-FFF2-40B4-BE49-F238E27FC236}">
                <a16:creationId xmlns:a16="http://schemas.microsoft.com/office/drawing/2014/main" id="{42854B30-F257-B294-0BFD-B541ABC55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054" y="5438485"/>
            <a:ext cx="233394" cy="27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v-SE" sz="950" kern="0" dirty="0">
                <a:solidFill>
                  <a:srgbClr val="33414E"/>
                </a:solidFill>
                <a:latin typeface="Lab Grotesque" panose="00000500000000000000" pitchFamily="50" charset="0"/>
                <a:cs typeface="Calibri" pitchFamily="34" charset="0"/>
              </a:rPr>
              <a:t>%</a:t>
            </a:r>
            <a:endParaRPr lang="en-US" sz="950" kern="0" dirty="0">
              <a:solidFill>
                <a:srgbClr val="33414E"/>
              </a:solidFill>
              <a:latin typeface="Lab Grotesque" panose="00000500000000000000" pitchFamily="50" charset="0"/>
              <a:cs typeface="Calibri" pitchFamily="34" charset="0"/>
            </a:endParaRPr>
          </a:p>
        </p:txBody>
      </p:sp>
      <p:graphicFrame>
        <p:nvGraphicFramePr>
          <p:cNvPr id="49" name="Table 2">
            <a:extLst>
              <a:ext uri="{FF2B5EF4-FFF2-40B4-BE49-F238E27FC236}">
                <a16:creationId xmlns:a16="http://schemas.microsoft.com/office/drawing/2014/main" id="{F9D8FA46-0E81-F2BA-2D9D-9B06A2CEC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43005"/>
              </p:ext>
            </p:extLst>
          </p:nvPr>
        </p:nvGraphicFramePr>
        <p:xfrm>
          <a:off x="5760292" y="2732227"/>
          <a:ext cx="714209" cy="2706258"/>
        </p:xfrm>
        <a:graphic>
          <a:graphicData uri="http://schemas.openxmlformats.org/drawingml/2006/table">
            <a:tbl>
              <a:tblPr firstRow="1" bandRow="1"/>
              <a:tblGrid>
                <a:gridCol w="714209">
                  <a:extLst>
                    <a:ext uri="{9D8B030D-6E8A-4147-A177-3AD203B41FA5}">
                      <a16:colId xmlns:a16="http://schemas.microsoft.com/office/drawing/2014/main" val="434721633"/>
                    </a:ext>
                  </a:extLst>
                </a:gridCol>
              </a:tblGrid>
              <a:tr h="451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sv-SE" sz="95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Inga</a:t>
                      </a:r>
                    </a:p>
                  </a:txBody>
                  <a:tcPr marL="0" marR="73075" marT="45672" marB="232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983570"/>
                  </a:ext>
                </a:extLst>
              </a:tr>
              <a:tr h="451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sv-SE" sz="95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1-5</a:t>
                      </a:r>
                    </a:p>
                  </a:txBody>
                  <a:tcPr marL="0" marR="73075" marT="45672" marB="232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78699"/>
                  </a:ext>
                </a:extLst>
              </a:tr>
              <a:tr h="451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sv-SE" sz="95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6-25</a:t>
                      </a:r>
                    </a:p>
                  </a:txBody>
                  <a:tcPr marL="0" marR="73075" marT="45672" marB="232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24741"/>
                  </a:ext>
                </a:extLst>
              </a:tr>
              <a:tr h="451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sv-SE" sz="95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26-50</a:t>
                      </a:r>
                    </a:p>
                  </a:txBody>
                  <a:tcPr marL="0" marR="73075" marT="45672" marB="232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262657"/>
                  </a:ext>
                </a:extLst>
              </a:tr>
              <a:tr h="451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sv-SE" sz="95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51-100</a:t>
                      </a:r>
                    </a:p>
                  </a:txBody>
                  <a:tcPr marL="0" marR="73075" marT="45672" marB="232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011982"/>
                  </a:ext>
                </a:extLst>
              </a:tr>
              <a:tr h="451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sv-SE" sz="95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Fler än 100</a:t>
                      </a:r>
                    </a:p>
                  </a:txBody>
                  <a:tcPr marL="0" marR="73075" marT="45672" marB="232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319592"/>
                  </a:ext>
                </a:extLst>
              </a:tr>
            </a:tbl>
          </a:graphicData>
        </a:graphic>
      </p:graphicFrame>
      <p:sp>
        <p:nvSpPr>
          <p:cNvPr id="8" name="bransch_liten">
            <a:extLst>
              <a:ext uri="{FF2B5EF4-FFF2-40B4-BE49-F238E27FC236}">
                <a16:creationId xmlns:a16="http://schemas.microsoft.com/office/drawing/2014/main" id="{35316C12-2802-9F85-6893-806FF581C257}"/>
              </a:ext>
            </a:extLst>
          </p:cNvPr>
          <p:cNvSpPr txBox="1">
            <a:spLocks/>
          </p:cNvSpPr>
          <p:nvPr/>
        </p:nvSpPr>
        <p:spPr>
          <a:xfrm>
            <a:off x="803276" y="700047"/>
            <a:ext cx="10754740" cy="500103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r>
              <a:rPr lang="sv-SE" sz="3000" dirty="0"/>
              <a:t>Om undersökningen i byggbranschen</a:t>
            </a:r>
          </a:p>
        </p:txBody>
      </p:sp>
      <p:sp>
        <p:nvSpPr>
          <p:cNvPr id="9" name="o1">
            <a:extLst>
              <a:ext uri="{FF2B5EF4-FFF2-40B4-BE49-F238E27FC236}">
                <a16:creationId xmlns:a16="http://schemas.microsoft.com/office/drawing/2014/main" id="{DB9DE3FA-F302-7742-A96C-15FF7FF4F8D3}"/>
              </a:ext>
            </a:extLst>
          </p:cNvPr>
          <p:cNvSpPr/>
          <p:nvPr/>
        </p:nvSpPr>
        <p:spPr>
          <a:xfrm>
            <a:off x="1839146" y="2103181"/>
            <a:ext cx="3448472" cy="1022484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endParaRPr lang="sv-SE" sz="1600">
              <a:solidFill>
                <a:schemeClr val="tx1"/>
              </a:solidFill>
              <a:latin typeface="Lab Grotesque" panose="00000500000000000000" pitchFamily="50" charset="0"/>
            </a:endParaRPr>
          </a:p>
        </p:txBody>
      </p:sp>
      <p:sp>
        <p:nvSpPr>
          <p:cNvPr id="11" name="o3">
            <a:extLst>
              <a:ext uri="{FF2B5EF4-FFF2-40B4-BE49-F238E27FC236}">
                <a16:creationId xmlns:a16="http://schemas.microsoft.com/office/drawing/2014/main" id="{870FD7E2-2F60-341D-8B87-8F98056FBD36}"/>
              </a:ext>
            </a:extLst>
          </p:cNvPr>
          <p:cNvSpPr/>
          <p:nvPr/>
        </p:nvSpPr>
        <p:spPr>
          <a:xfrm>
            <a:off x="1839146" y="3352519"/>
            <a:ext cx="3448472" cy="1022484"/>
          </a:xfrm>
          <a:prstGeom prst="rect">
            <a:avLst/>
          </a:prstGeom>
          <a:solidFill>
            <a:srgbClr val="EF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endParaRPr lang="sv-SE" sz="1600">
              <a:solidFill>
                <a:schemeClr val="tx1"/>
              </a:solidFill>
              <a:latin typeface="Lab Grotesque" panose="00000500000000000000" pitchFamily="50" charset="0"/>
            </a:endParaRPr>
          </a:p>
        </p:txBody>
      </p:sp>
      <p:grpSp>
        <p:nvGrpSpPr>
          <p:cNvPr id="12" name="Grupp 20">
            <a:extLst>
              <a:ext uri="{FF2B5EF4-FFF2-40B4-BE49-F238E27FC236}">
                <a16:creationId xmlns:a16="http://schemas.microsoft.com/office/drawing/2014/main" id="{C9118CAC-0E13-70D5-09D4-31BFB06A7641}"/>
              </a:ext>
            </a:extLst>
          </p:cNvPr>
          <p:cNvGrpSpPr/>
          <p:nvPr/>
        </p:nvGrpSpPr>
        <p:grpSpPr>
          <a:xfrm>
            <a:off x="812129" y="2103181"/>
            <a:ext cx="1022400" cy="1022484"/>
            <a:chOff x="790062" y="2084131"/>
            <a:chExt cx="1022400" cy="1022484"/>
          </a:xfrm>
        </p:grpSpPr>
        <p:sp>
          <p:nvSpPr>
            <p:cNvPr id="13" name="Rektangel 11">
              <a:extLst>
                <a:ext uri="{FF2B5EF4-FFF2-40B4-BE49-F238E27FC236}">
                  <a16:creationId xmlns:a16="http://schemas.microsoft.com/office/drawing/2014/main" id="{0C65E031-AFBF-E3FD-3B0C-565932797D12}"/>
                </a:ext>
              </a:extLst>
            </p:cNvPr>
            <p:cNvSpPr/>
            <p:nvPr/>
          </p:nvSpPr>
          <p:spPr>
            <a:xfrm>
              <a:off x="790062" y="2084131"/>
              <a:ext cx="1022400" cy="1022484"/>
            </a:xfrm>
            <a:prstGeom prst="rect">
              <a:avLst/>
            </a:prstGeom>
            <a:solidFill>
              <a:srgbClr val="FFCC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endParaRPr lang="sv-SE" sz="1600">
                <a:solidFill>
                  <a:schemeClr val="tx1"/>
                </a:solidFill>
                <a:latin typeface="Lab Grotesque" panose="00000500000000000000" pitchFamily="50" charset="0"/>
              </a:endParaRPr>
            </a:p>
          </p:txBody>
        </p:sp>
        <p:pic>
          <p:nvPicPr>
            <p:cNvPr id="14" name="Bildobjekt 18" descr="En bild som visar text&#10;&#10;Automatiskt genererad beskrivning">
              <a:extLst>
                <a:ext uri="{FF2B5EF4-FFF2-40B4-BE49-F238E27FC236}">
                  <a16:creationId xmlns:a16="http://schemas.microsoft.com/office/drawing/2014/main" id="{3DC88E71-7CDD-1D10-90F1-2A2AC03FF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351" y="2286718"/>
              <a:ext cx="617817" cy="617817"/>
            </a:xfrm>
            <a:prstGeom prst="rect">
              <a:avLst/>
            </a:prstGeom>
          </p:spPr>
        </p:pic>
      </p:grpSp>
      <p:grpSp>
        <p:nvGrpSpPr>
          <p:cNvPr id="15" name="Grupp 2">
            <a:extLst>
              <a:ext uri="{FF2B5EF4-FFF2-40B4-BE49-F238E27FC236}">
                <a16:creationId xmlns:a16="http://schemas.microsoft.com/office/drawing/2014/main" id="{8A54BC12-F856-8A98-0D2B-90C9B6A3CB59}"/>
              </a:ext>
            </a:extLst>
          </p:cNvPr>
          <p:cNvGrpSpPr/>
          <p:nvPr/>
        </p:nvGrpSpPr>
        <p:grpSpPr>
          <a:xfrm>
            <a:off x="812129" y="3352519"/>
            <a:ext cx="1022400" cy="1022484"/>
            <a:chOff x="790062" y="4396157"/>
            <a:chExt cx="1022400" cy="1022484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70FD0944-5AFD-F5D5-5431-65D4240DFD7A}"/>
                </a:ext>
              </a:extLst>
            </p:cNvPr>
            <p:cNvSpPr/>
            <p:nvPr/>
          </p:nvSpPr>
          <p:spPr>
            <a:xfrm>
              <a:off x="790062" y="4396157"/>
              <a:ext cx="1022400" cy="1022484"/>
            </a:xfrm>
            <a:prstGeom prst="rect">
              <a:avLst/>
            </a:prstGeom>
            <a:solidFill>
              <a:srgbClr val="5F7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tlCol="0" anchor="ctr"/>
            <a:lstStyle/>
            <a:p>
              <a:endParaRPr lang="sv-SE" sz="1600">
                <a:solidFill>
                  <a:schemeClr val="tx1"/>
                </a:solidFill>
                <a:latin typeface="Lab Grotesque" panose="00000500000000000000" pitchFamily="50" charset="0"/>
              </a:endParaRPr>
            </a:p>
          </p:txBody>
        </p:sp>
        <p:pic>
          <p:nvPicPr>
            <p:cNvPr id="17" name="Bildobjekt 26">
              <a:extLst>
                <a:ext uri="{FF2B5EF4-FFF2-40B4-BE49-F238E27FC236}">
                  <a16:creationId xmlns:a16="http://schemas.microsoft.com/office/drawing/2014/main" id="{8AE3B48E-355C-786D-A5B2-BE35FD20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325" y="4622147"/>
              <a:ext cx="652004" cy="570503"/>
            </a:xfrm>
            <a:prstGeom prst="rect">
              <a:avLst/>
            </a:prstGeom>
          </p:spPr>
        </p:pic>
      </p:grpSp>
      <p:sp>
        <p:nvSpPr>
          <p:cNvPr id="18" name="o4">
            <a:extLst>
              <a:ext uri="{FF2B5EF4-FFF2-40B4-BE49-F238E27FC236}">
                <a16:creationId xmlns:a16="http://schemas.microsoft.com/office/drawing/2014/main" id="{3765B7B5-59F0-8531-6E22-1C13CC68C0CB}"/>
              </a:ext>
            </a:extLst>
          </p:cNvPr>
          <p:cNvSpPr txBox="1"/>
          <p:nvPr/>
        </p:nvSpPr>
        <p:spPr>
          <a:xfrm>
            <a:off x="1964771" y="3564237"/>
            <a:ext cx="3203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tx1"/>
                </a:solidFill>
                <a:latin typeface="Lab Grotesque" panose="00000500000000000000" pitchFamily="50" charset="0"/>
              </a:rPr>
              <a:t>Andel medlemsföretag bland svarande</a:t>
            </a:r>
            <a:r>
              <a:rPr lang="sv-SE" sz="1600">
                <a:solidFill>
                  <a:schemeClr val="tx1"/>
                </a:solidFill>
                <a:latin typeface="Lab Grotesque" panose="00000500000000000000" pitchFamily="50" charset="0"/>
              </a:rPr>
              <a:t>:</a:t>
            </a:r>
          </a:p>
        </p:txBody>
      </p:sp>
      <p:sp>
        <p:nvSpPr>
          <p:cNvPr id="19" name="o5">
            <a:extLst>
              <a:ext uri="{FF2B5EF4-FFF2-40B4-BE49-F238E27FC236}">
                <a16:creationId xmlns:a16="http://schemas.microsoft.com/office/drawing/2014/main" id="{C32C5F98-D5FB-6AE5-2FD0-C3551D7ACB34}"/>
              </a:ext>
            </a:extLst>
          </p:cNvPr>
          <p:cNvSpPr txBox="1"/>
          <p:nvPr/>
        </p:nvSpPr>
        <p:spPr>
          <a:xfrm>
            <a:off x="1904658" y="2486633"/>
            <a:ext cx="3117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tx1"/>
                </a:solidFill>
                <a:latin typeface="Lab Grotesque" panose="00000500000000000000" pitchFamily="50" charset="0"/>
              </a:rPr>
              <a:t>Antal svarande företag</a:t>
            </a:r>
            <a:r>
              <a:rPr lang="sv-SE" sz="1600" b="1" dirty="0">
                <a:latin typeface="Lab Grotesque" panose="00000500000000000000" pitchFamily="50" charset="0"/>
              </a:rPr>
              <a:t>:</a:t>
            </a:r>
            <a:endParaRPr lang="sv-SE" sz="1600" dirty="0">
              <a:solidFill>
                <a:schemeClr val="tx1"/>
              </a:solidFill>
              <a:latin typeface="Lab Grotesque" panose="00000500000000000000" pitchFamily="50" charset="0"/>
            </a:endParaRPr>
          </a:p>
        </p:txBody>
      </p:sp>
      <p:sp>
        <p:nvSpPr>
          <p:cNvPr id="20" name="o4">
            <a:extLst>
              <a:ext uri="{FF2B5EF4-FFF2-40B4-BE49-F238E27FC236}">
                <a16:creationId xmlns:a16="http://schemas.microsoft.com/office/drawing/2014/main" id="{5E6F51FE-F247-235A-5B04-800DDA79833A}"/>
              </a:ext>
            </a:extLst>
          </p:cNvPr>
          <p:cNvSpPr txBox="1"/>
          <p:nvPr/>
        </p:nvSpPr>
        <p:spPr>
          <a:xfrm>
            <a:off x="1904659" y="2778479"/>
            <a:ext cx="3117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latin typeface="Lab Grotesque" panose="00000500000000000000" pitchFamily="50" charset="0"/>
              </a:rPr>
              <a:t>Svarsfrekvens: </a:t>
            </a:r>
            <a:endParaRPr lang="sv-SE" sz="1600" dirty="0">
              <a:latin typeface="Lab Grotesque" panose="00000500000000000000" pitchFamily="50" charset="0"/>
            </a:endParaRPr>
          </a:p>
        </p:txBody>
      </p:sp>
      <p:sp>
        <p:nvSpPr>
          <p:cNvPr id="24" name="svarsfrekvens_kommun">
            <a:extLst>
              <a:ext uri="{FF2B5EF4-FFF2-40B4-BE49-F238E27FC236}">
                <a16:creationId xmlns:a16="http://schemas.microsoft.com/office/drawing/2014/main" id="{8BB49CA6-04D2-EA81-683A-D5AD6788D483}"/>
              </a:ext>
            </a:extLst>
          </p:cNvPr>
          <p:cNvSpPr txBox="1"/>
          <p:nvPr/>
        </p:nvSpPr>
        <p:spPr>
          <a:xfrm>
            <a:off x="3404591" y="2787652"/>
            <a:ext cx="168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Lab Grotesque" panose="00000500000000000000" pitchFamily="50" charset="0"/>
              </a:rPr>
              <a:t>39 %</a:t>
            </a:r>
          </a:p>
        </p:txBody>
      </p:sp>
      <p:sp>
        <p:nvSpPr>
          <p:cNvPr id="25" name="antal_svar_kommun">
            <a:extLst>
              <a:ext uri="{FF2B5EF4-FFF2-40B4-BE49-F238E27FC236}">
                <a16:creationId xmlns:a16="http://schemas.microsoft.com/office/drawing/2014/main" id="{6D9CB641-D5AC-FE9A-4E13-BC0F9569B8FD}"/>
              </a:ext>
            </a:extLst>
          </p:cNvPr>
          <p:cNvSpPr txBox="1"/>
          <p:nvPr/>
        </p:nvSpPr>
        <p:spPr>
          <a:xfrm>
            <a:off x="4212583" y="2503343"/>
            <a:ext cx="923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tx1"/>
                </a:solidFill>
                <a:latin typeface="Lab Grotesque" panose="00000500000000000000" pitchFamily="50" charset="0"/>
              </a:rPr>
              <a:t>6924</a:t>
            </a:r>
          </a:p>
        </p:txBody>
      </p:sp>
      <p:sp>
        <p:nvSpPr>
          <p:cNvPr id="26" name="andel_medlem_kommun">
            <a:extLst>
              <a:ext uri="{FF2B5EF4-FFF2-40B4-BE49-F238E27FC236}">
                <a16:creationId xmlns:a16="http://schemas.microsoft.com/office/drawing/2014/main" id="{F1EB2301-A73D-31CD-4E36-86304DFD30BF}"/>
              </a:ext>
            </a:extLst>
          </p:cNvPr>
          <p:cNvSpPr txBox="1"/>
          <p:nvPr/>
        </p:nvSpPr>
        <p:spPr>
          <a:xfrm>
            <a:off x="2944130" y="3809376"/>
            <a:ext cx="219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Lab Grotesque" panose="00000500000000000000" pitchFamily="50" charset="0"/>
              </a:rPr>
              <a:t>69 %</a:t>
            </a:r>
          </a:p>
        </p:txBody>
      </p:sp>
      <p:sp>
        <p:nvSpPr>
          <p:cNvPr id="2" name="o5">
            <a:extLst>
              <a:ext uri="{FF2B5EF4-FFF2-40B4-BE49-F238E27FC236}">
                <a16:creationId xmlns:a16="http://schemas.microsoft.com/office/drawing/2014/main" id="{C8C77390-DC5A-20DC-24D0-DFA8E5867CDE}"/>
              </a:ext>
            </a:extLst>
          </p:cNvPr>
          <p:cNvSpPr txBox="1"/>
          <p:nvPr/>
        </p:nvSpPr>
        <p:spPr>
          <a:xfrm>
            <a:off x="1919271" y="2200610"/>
            <a:ext cx="3117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rgbClr val="33414E"/>
                </a:solidFill>
                <a:latin typeface="Lab Grotesque" panose="00000500000000000000" pitchFamily="50" charset="0"/>
              </a:rPr>
              <a:t>Antal enkäter: </a:t>
            </a:r>
            <a:endParaRPr lang="sv-SE" sz="1600" dirty="0">
              <a:solidFill>
                <a:srgbClr val="33414E"/>
              </a:solidFill>
              <a:latin typeface="Lab Grotesque" panose="00000500000000000000" pitchFamily="50" charset="0"/>
            </a:endParaRPr>
          </a:p>
        </p:txBody>
      </p:sp>
      <p:sp>
        <p:nvSpPr>
          <p:cNvPr id="3" name="antal_enkäter_ftg">
            <a:extLst>
              <a:ext uri="{FF2B5EF4-FFF2-40B4-BE49-F238E27FC236}">
                <a16:creationId xmlns:a16="http://schemas.microsoft.com/office/drawing/2014/main" id="{CF94F010-9795-821C-4E18-A2C553400C30}"/>
              </a:ext>
            </a:extLst>
          </p:cNvPr>
          <p:cNvSpPr txBox="1"/>
          <p:nvPr/>
        </p:nvSpPr>
        <p:spPr>
          <a:xfrm>
            <a:off x="3334159" y="2215406"/>
            <a:ext cx="1144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rgbClr val="33414E"/>
                </a:solidFill>
                <a:latin typeface="Lab Grotesque" panose="00000500000000000000" pitchFamily="50" charset="0"/>
              </a:rPr>
              <a:t>18237</a:t>
            </a:r>
          </a:p>
        </p:txBody>
      </p:sp>
    </p:spTree>
    <p:extLst>
      <p:ext uri="{BB962C8B-B14F-4D97-AF65-F5344CB8AC3E}">
        <p14:creationId xmlns:p14="http://schemas.microsoft.com/office/powerpoint/2010/main" val="11133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44810-DC3E-96AA-8B8D-DBBBEC10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foretagsklimat_mean_bransch">
            <a:extLst>
              <a:ext uri="{FF2B5EF4-FFF2-40B4-BE49-F238E27FC236}">
                <a16:creationId xmlns:a16="http://schemas.microsoft.com/office/drawing/2014/main" id="{D850B0A1-3601-3AE7-2E65-31976E8A4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73945"/>
              </p:ext>
            </p:extLst>
          </p:nvPr>
        </p:nvGraphicFramePr>
        <p:xfrm>
          <a:off x="2656084" y="1697343"/>
          <a:ext cx="8800810" cy="4961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original_slide">
            <a:extLst>
              <a:ext uri="{FF2B5EF4-FFF2-40B4-BE49-F238E27FC236}">
                <a16:creationId xmlns:a16="http://schemas.microsoft.com/office/drawing/2014/main" id="{6F43E159-52F0-24AC-8F9A-99FD5FF8048D}"/>
              </a:ext>
            </a:extLst>
          </p:cNvPr>
          <p:cNvSpPr txBox="1">
            <a:spLocks/>
          </p:cNvSpPr>
          <p:nvPr/>
        </p:nvSpPr>
        <p:spPr>
          <a:xfrm>
            <a:off x="803276" y="700047"/>
            <a:ext cx="10754740" cy="500103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 Black" pitchFamily="2" charset="0"/>
                <a:ea typeface="+mj-ea"/>
                <a:cs typeface="+mj-cs"/>
              </a:rPr>
              <a:t>Sammanfattande omdöme på företagsklimatet i kommunen</a:t>
            </a:r>
          </a:p>
        </p:txBody>
      </p:sp>
      <p:sp>
        <p:nvSpPr>
          <p:cNvPr id="16" name="lan_omrade">
            <a:extLst>
              <a:ext uri="{FF2B5EF4-FFF2-40B4-BE49-F238E27FC236}">
                <a16:creationId xmlns:a16="http://schemas.microsoft.com/office/drawing/2014/main" id="{041BF989-9C6C-3187-1AB0-03445BA72A80}"/>
              </a:ext>
            </a:extLst>
          </p:cNvPr>
          <p:cNvSpPr txBox="1">
            <a:spLocks/>
          </p:cNvSpPr>
          <p:nvPr/>
        </p:nvSpPr>
        <p:spPr>
          <a:xfrm>
            <a:off x="803276" y="1128418"/>
            <a:ext cx="10754740" cy="369510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33414E"/>
                </a:solidFill>
                <a:effectLst/>
                <a:uLnTx/>
                <a:uFillTx/>
                <a:latin typeface="Lab Grotesque Black" pitchFamily="2" charset="0"/>
                <a:ea typeface="+mj-ea"/>
                <a:cs typeface="+mj-cs"/>
              </a:rPr>
              <a:t>Branschvis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EF906F41-A8B6-B9B6-0AB8-34BBF4F45E29}"/>
              </a:ext>
            </a:extLst>
          </p:cNvPr>
          <p:cNvGraphicFramePr>
            <a:graphicFrameLocks noGrp="1"/>
          </p:cNvGraphicFramePr>
          <p:nvPr/>
        </p:nvGraphicFramePr>
        <p:xfrm>
          <a:off x="800583" y="1877793"/>
          <a:ext cx="1809747" cy="3561144"/>
        </p:xfrm>
        <a:graphic>
          <a:graphicData uri="http://schemas.openxmlformats.org/drawingml/2006/table">
            <a:tbl>
              <a:tblPr firstRow="1" bandRow="1"/>
              <a:tblGrid>
                <a:gridCol w="1809747">
                  <a:extLst>
                    <a:ext uri="{9D8B030D-6E8A-4147-A177-3AD203B41FA5}">
                      <a16:colId xmlns:a16="http://schemas.microsoft.com/office/drawing/2014/main" val="434721633"/>
                    </a:ext>
                  </a:extLst>
                </a:gridCol>
              </a:tblGrid>
              <a:tr h="59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sv-SE" sz="140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Utmärkt</a:t>
                      </a:r>
                    </a:p>
                  </a:txBody>
                  <a:tcPr marL="0" marR="144000" marT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983570"/>
                  </a:ext>
                </a:extLst>
              </a:tr>
              <a:tr h="59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sv-SE" sz="1400" b="0" noProof="0" dirty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Mycket bra</a:t>
                      </a:r>
                    </a:p>
                  </a:txBody>
                  <a:tcPr marL="0" marR="144000" marT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78699"/>
                  </a:ext>
                </a:extLst>
              </a:tr>
              <a:tr h="59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sv-SE" sz="1400" b="0" noProof="0" dirty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Bra</a:t>
                      </a:r>
                    </a:p>
                  </a:txBody>
                  <a:tcPr marL="0" marR="144000" marT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24741"/>
                  </a:ext>
                </a:extLst>
              </a:tr>
              <a:tr h="59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sv-SE" sz="1400" b="0" noProof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Godtagbart</a:t>
                      </a:r>
                    </a:p>
                  </a:txBody>
                  <a:tcPr marL="0" marR="144000" marT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262657"/>
                  </a:ext>
                </a:extLst>
              </a:tr>
              <a:tr h="59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sv-SE" sz="1400" b="0" noProof="0" dirty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Inte helt godtagbart</a:t>
                      </a:r>
                    </a:p>
                  </a:txBody>
                  <a:tcPr marL="0" marR="144000" marT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011982"/>
                  </a:ext>
                </a:extLst>
              </a:tr>
              <a:tr h="5935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sv-SE" sz="1400" b="0" noProof="0" dirty="0">
                          <a:solidFill>
                            <a:schemeClr val="tx1"/>
                          </a:solidFill>
                          <a:latin typeface="Lab Grotesque" panose="00000500000000000000" pitchFamily="50" charset="0"/>
                        </a:rPr>
                        <a:t>Dåligt</a:t>
                      </a:r>
                    </a:p>
                  </a:txBody>
                  <a:tcPr marL="0" marR="144000" marT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319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0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23989B-C577-E99C-507A-B9071B3A2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1">
            <a:extLst>
              <a:ext uri="{FF2B5EF4-FFF2-40B4-BE49-F238E27FC236}">
                <a16:creationId xmlns:a16="http://schemas.microsoft.com/office/drawing/2014/main" id="{873F356A-7485-63A5-85A4-D59BF46CD363}"/>
              </a:ext>
            </a:extLst>
          </p:cNvPr>
          <p:cNvSpPr txBox="1">
            <a:spLocks/>
          </p:cNvSpPr>
          <p:nvPr/>
        </p:nvSpPr>
        <p:spPr>
          <a:xfrm>
            <a:off x="783398" y="956549"/>
            <a:ext cx="11050470" cy="500103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r>
              <a:rPr lang="sv-SE" sz="3000">
                <a:solidFill>
                  <a:schemeClr val="bg1"/>
                </a:solidFill>
              </a:rPr>
              <a:t>Så kan företagsklimatet förbättras</a:t>
            </a:r>
          </a:p>
        </p:txBody>
      </p:sp>
      <p:sp>
        <p:nvSpPr>
          <p:cNvPr id="4" name="lan_omrade">
            <a:extLst>
              <a:ext uri="{FF2B5EF4-FFF2-40B4-BE49-F238E27FC236}">
                <a16:creationId xmlns:a16="http://schemas.microsoft.com/office/drawing/2014/main" id="{254AB6CC-C055-DE96-755A-454F655A732E}"/>
              </a:ext>
            </a:extLst>
          </p:cNvPr>
          <p:cNvSpPr txBox="1">
            <a:spLocks/>
          </p:cNvSpPr>
          <p:nvPr/>
        </p:nvSpPr>
        <p:spPr>
          <a:xfrm>
            <a:off x="783398" y="1384920"/>
            <a:ext cx="10754740" cy="369510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b Grotesque Black" pitchFamily="2" charset="0"/>
                <a:ea typeface="+mj-ea"/>
                <a:cs typeface="+mj-cs"/>
              </a:defRPr>
            </a:lvl1pPr>
          </a:lstStyle>
          <a:p>
            <a:r>
              <a:rPr lang="sv-SE" sz="2400" b="0">
                <a:solidFill>
                  <a:schemeClr val="bg1"/>
                </a:solidFill>
              </a:rPr>
              <a:t>Företagens högst prioriterade åtgärder</a:t>
            </a:r>
          </a:p>
        </p:txBody>
      </p:sp>
      <p:sp>
        <p:nvSpPr>
          <p:cNvPr id="20" name="Rektangel 3">
            <a:extLst>
              <a:ext uri="{FF2B5EF4-FFF2-40B4-BE49-F238E27FC236}">
                <a16:creationId xmlns:a16="http://schemas.microsoft.com/office/drawing/2014/main" id="{9E907040-FEAE-A37C-5738-3FE01129A075}"/>
              </a:ext>
            </a:extLst>
          </p:cNvPr>
          <p:cNvSpPr/>
          <p:nvPr/>
        </p:nvSpPr>
        <p:spPr>
          <a:xfrm>
            <a:off x="783398" y="2180967"/>
            <a:ext cx="665601" cy="66560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b Grotesque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Rektangel 30">
            <a:extLst>
              <a:ext uri="{FF2B5EF4-FFF2-40B4-BE49-F238E27FC236}">
                <a16:creationId xmlns:a16="http://schemas.microsoft.com/office/drawing/2014/main" id="{07E658B6-1EBC-1E7E-EB8C-B41E885E72CE}"/>
              </a:ext>
            </a:extLst>
          </p:cNvPr>
          <p:cNvSpPr/>
          <p:nvPr/>
        </p:nvSpPr>
        <p:spPr>
          <a:xfrm>
            <a:off x="783398" y="2974464"/>
            <a:ext cx="665601" cy="66560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b Grotesque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Rektangel 33">
            <a:extLst>
              <a:ext uri="{FF2B5EF4-FFF2-40B4-BE49-F238E27FC236}">
                <a16:creationId xmlns:a16="http://schemas.microsoft.com/office/drawing/2014/main" id="{E45D7E10-E90D-48A1-5D50-820E927FE21E}"/>
              </a:ext>
            </a:extLst>
          </p:cNvPr>
          <p:cNvSpPr/>
          <p:nvPr/>
        </p:nvSpPr>
        <p:spPr>
          <a:xfrm>
            <a:off x="783398" y="3767961"/>
            <a:ext cx="665601" cy="66560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b Grotesque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Rektangel 36">
            <a:extLst>
              <a:ext uri="{FF2B5EF4-FFF2-40B4-BE49-F238E27FC236}">
                <a16:creationId xmlns:a16="http://schemas.microsoft.com/office/drawing/2014/main" id="{3A505500-A251-7A4B-373C-9D3ACACC5C27}"/>
              </a:ext>
            </a:extLst>
          </p:cNvPr>
          <p:cNvSpPr/>
          <p:nvPr/>
        </p:nvSpPr>
        <p:spPr>
          <a:xfrm>
            <a:off x="783398" y="4561458"/>
            <a:ext cx="665601" cy="66560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b Grotesque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sp>
        <p:nvSpPr>
          <p:cNvPr id="24" name="Rektangel 39">
            <a:extLst>
              <a:ext uri="{FF2B5EF4-FFF2-40B4-BE49-F238E27FC236}">
                <a16:creationId xmlns:a16="http://schemas.microsoft.com/office/drawing/2014/main" id="{8871838E-AC59-C237-BA8D-B04E1E607BBB}"/>
              </a:ext>
            </a:extLst>
          </p:cNvPr>
          <p:cNvSpPr/>
          <p:nvPr/>
        </p:nvSpPr>
        <p:spPr>
          <a:xfrm>
            <a:off x="783398" y="5354955"/>
            <a:ext cx="665601" cy="665601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b Grotesque Black" panose="00000A00000000000000" pitchFamily="50" charset="0"/>
                <a:ea typeface="+mn-ea"/>
                <a:cs typeface="+mn-cs"/>
              </a:rPr>
              <a:t>5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1DA442BB-C453-F2D3-D1E9-B6870E22C8A2}"/>
              </a:ext>
            </a:extLst>
          </p:cNvPr>
          <p:cNvSpPr/>
          <p:nvPr/>
        </p:nvSpPr>
        <p:spPr>
          <a:xfrm>
            <a:off x="9826172" y="6281636"/>
            <a:ext cx="2204908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4" name="Bildobjekt 33" descr="En bild som visar grafisk design, Grafik, affisch, design&#10;&#10;Automatiskt genererad beskrivning">
            <a:extLst>
              <a:ext uri="{FF2B5EF4-FFF2-40B4-BE49-F238E27FC236}">
                <a16:creationId xmlns:a16="http://schemas.microsoft.com/office/drawing/2014/main" id="{EC5F7684-29E5-C655-DDD6-3E4947144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666" y="5816011"/>
            <a:ext cx="1514414" cy="954396"/>
          </a:xfrm>
          <a:prstGeom prst="rect">
            <a:avLst/>
          </a:prstGeom>
        </p:spPr>
      </p:pic>
      <p:graphicFrame>
        <p:nvGraphicFramePr>
          <p:cNvPr id="2" name="table_kommunatgarder">
            <a:extLst>
              <a:ext uri="{FF2B5EF4-FFF2-40B4-BE49-F238E27FC236}">
                <a16:creationId xmlns:a16="http://schemas.microsoft.com/office/drawing/2014/main" id="{C6DED05D-CE7F-2845-4979-DD4631E17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839610"/>
              </p:ext>
            </p:extLst>
          </p:nvPr>
        </p:nvGraphicFramePr>
        <p:xfrm>
          <a:off x="1698624" y="2180966"/>
          <a:ext cx="5198887" cy="383959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198887">
                  <a:extLst>
                    <a:ext uri="{9D8B030D-6E8A-4147-A177-3AD203B41FA5}">
                      <a16:colId xmlns:a16="http://schemas.microsoft.com/office/drawing/2014/main" val="401959244"/>
                    </a:ext>
                  </a:extLst>
                </a:gridCol>
              </a:tblGrid>
              <a:tr h="767918">
                <a:tc>
                  <a:txBody>
                    <a:bodyPr/>
                    <a:lstStyle/>
                    <a:p>
                      <a:r>
                        <a:rPr lang="sv-SE" sz="2000" kern="1200" dirty="0">
                          <a:solidFill>
                            <a:schemeClr val="bg1"/>
                          </a:solidFill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Kortare handläggningstider (40 %)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7697755"/>
                  </a:ext>
                </a:extLst>
              </a:tr>
              <a:tr h="767918">
                <a:tc>
                  <a:txBody>
                    <a:bodyPr/>
                    <a:lstStyle/>
                    <a:p>
                      <a:r>
                        <a:rPr lang="sv-SE" sz="2000" kern="1200" dirty="0">
                          <a:solidFill>
                            <a:schemeClr val="bg1"/>
                          </a:solidFill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Enklare att delta i upphandlingar (39 %)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3086058"/>
                  </a:ext>
                </a:extLst>
              </a:tr>
              <a:tr h="767918">
                <a:tc>
                  <a:txBody>
                    <a:bodyPr/>
                    <a:lstStyle/>
                    <a:p>
                      <a:r>
                        <a:rPr lang="sv-SE" sz="2000" kern="1200" dirty="0">
                          <a:solidFill>
                            <a:schemeClr val="bg1"/>
                          </a:solidFill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Minskad brottslighet och ökad trygghet (38 %)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254044"/>
                  </a:ext>
                </a:extLst>
              </a:tr>
              <a:tr h="767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kern="1200" dirty="0">
                          <a:solidFill>
                            <a:schemeClr val="bg1"/>
                          </a:solidFill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Bättre förståelse för företagande hos kommunens beslutsfattare (35 %)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1765040"/>
                  </a:ext>
                </a:extLst>
              </a:tr>
              <a:tr h="767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000" kern="1200" dirty="0">
                          <a:solidFill>
                            <a:schemeClr val="bg1"/>
                          </a:solidFill>
                          <a:latin typeface="Lab Grotesque" panose="00000500000000000000" pitchFamily="50" charset="0"/>
                          <a:ea typeface="+mn-ea"/>
                          <a:cs typeface="+mn-cs"/>
                        </a:rPr>
                        <a:t>Bättre dialog mellan kommunen och företagen (35 %)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3075912"/>
                  </a:ext>
                </a:extLst>
              </a:tr>
            </a:tbl>
          </a:graphicData>
        </a:graphic>
      </p:graphicFrame>
      <p:pic>
        <p:nvPicPr>
          <p:cNvPr id="5" name="Bildobjekt 6">
            <a:extLst>
              <a:ext uri="{FF2B5EF4-FFF2-40B4-BE49-F238E27FC236}">
                <a16:creationId xmlns:a16="http://schemas.microsoft.com/office/drawing/2014/main" id="{D5EB5E2B-0AF4-101A-2FD9-CDD1872939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62" r="3296"/>
          <a:stretch/>
        </p:blipFill>
        <p:spPr>
          <a:xfrm>
            <a:off x="7449858" y="0"/>
            <a:ext cx="4773706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41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klädsel, person, fotbeklädnader, utomhus&#10;&#10;Automatiskt genererad beskrivning">
            <a:extLst>
              <a:ext uri="{FF2B5EF4-FFF2-40B4-BE49-F238E27FC236}">
                <a16:creationId xmlns:a16="http://schemas.microsoft.com/office/drawing/2014/main" id="{AF344972-6D08-D286-DA55-2272634197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1751" b="28226"/>
          <a:stretch/>
        </p:blipFill>
        <p:spPr>
          <a:xfrm>
            <a:off x="0" y="618754"/>
            <a:ext cx="12192001" cy="623924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1E83932-9E45-15ED-2403-0F87E5E474E7}"/>
              </a:ext>
            </a:extLst>
          </p:cNvPr>
          <p:cNvSpPr/>
          <p:nvPr/>
        </p:nvSpPr>
        <p:spPr>
          <a:xfrm flipH="1">
            <a:off x="4250724" y="618754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8464C76-E77D-4724-FC38-7E105ADC2709}"/>
              </a:ext>
            </a:extLst>
          </p:cNvPr>
          <p:cNvSpPr/>
          <p:nvPr/>
        </p:nvSpPr>
        <p:spPr>
          <a:xfrm rot="16200000" flipH="1">
            <a:off x="5290370" y="-4671612"/>
            <a:ext cx="1611263" cy="12192000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kommunkontakt_haftkontakt">
            <a:extLst>
              <a:ext uri="{FF2B5EF4-FFF2-40B4-BE49-F238E27FC236}">
                <a16:creationId xmlns:a16="http://schemas.microsoft.com/office/drawing/2014/main" id="{AA58C512-1C6C-D082-C91A-2B1AF378F8F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632026" y="3127479"/>
            <a:ext cx="2792536" cy="1462402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sv-SE" sz="8000" dirty="0"/>
              <a:t>61 %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965F70F-D0B0-CC3A-6F3F-30E029F3DF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667440" y="2932745"/>
            <a:ext cx="3078481" cy="1611264"/>
          </a:xfrm>
          <a:solidFill>
            <a:schemeClr val="tx1">
              <a:alpha val="27000"/>
            </a:schemeClr>
          </a:solidFill>
          <a:effectLst>
            <a:softEdge rad="114300"/>
          </a:effectLst>
        </p:spPr>
        <p:txBody>
          <a:bodyPr>
            <a:noAutofit/>
          </a:bodyPr>
          <a:lstStyle/>
          <a:p>
            <a:r>
              <a:rPr lang="sv-SE" sz="2700" dirty="0"/>
              <a:t>av företagen har haft </a:t>
            </a:r>
            <a:r>
              <a:rPr lang="sv-SE" sz="2700" dirty="0">
                <a:solidFill>
                  <a:schemeClr val="accent1"/>
                </a:solidFill>
              </a:rPr>
              <a:t>kontakt med kommunen </a:t>
            </a:r>
            <a:r>
              <a:rPr lang="sv-SE" sz="2700" dirty="0"/>
              <a:t>det senaste året.</a:t>
            </a:r>
          </a:p>
        </p:txBody>
      </p:sp>
    </p:spTree>
    <p:extLst>
      <p:ext uri="{BB962C8B-B14F-4D97-AF65-F5344CB8AC3E}">
        <p14:creationId xmlns:p14="http://schemas.microsoft.com/office/powerpoint/2010/main" val="42531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73612-1034-1948-99A2-4D0670A2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klädsel, person, fotbeklädnader, utomhus&#10;&#10;Automatiskt genererad beskrivning">
            <a:extLst>
              <a:ext uri="{FF2B5EF4-FFF2-40B4-BE49-F238E27FC236}">
                <a16:creationId xmlns:a16="http://schemas.microsoft.com/office/drawing/2014/main" id="{5C7DAA41-0260-5273-5522-3C45901276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1751" b="28226"/>
          <a:stretch/>
        </p:blipFill>
        <p:spPr>
          <a:xfrm>
            <a:off x="0" y="618754"/>
            <a:ext cx="12192001" cy="623924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BDC8B14-4E94-F725-9663-DD49599FADBE}"/>
              </a:ext>
            </a:extLst>
          </p:cNvPr>
          <p:cNvSpPr/>
          <p:nvPr/>
        </p:nvSpPr>
        <p:spPr>
          <a:xfrm flipH="1">
            <a:off x="4250724" y="618754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C0F5771-2F26-C0FA-C5D6-17383B324A69}"/>
              </a:ext>
            </a:extLst>
          </p:cNvPr>
          <p:cNvSpPr/>
          <p:nvPr/>
        </p:nvSpPr>
        <p:spPr>
          <a:xfrm rot="16200000" flipH="1">
            <a:off x="2976378" y="-2357623"/>
            <a:ext cx="6239246" cy="12192001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Bildobjekt 2" descr="En bild som visar inomhus, person, kök, disk">
            <a:extLst>
              <a:ext uri="{FF2B5EF4-FFF2-40B4-BE49-F238E27FC236}">
                <a16:creationId xmlns:a16="http://schemas.microsoft.com/office/drawing/2014/main" id="{59F0B5A3-2F01-976D-B334-2D52421D5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"/>
          <a:stretch/>
        </p:blipFill>
        <p:spPr>
          <a:xfrm>
            <a:off x="-1" y="618753"/>
            <a:ext cx="12192000" cy="623924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87108A4-4651-4FD5-90D1-AF1A10F2D8F7}"/>
              </a:ext>
            </a:extLst>
          </p:cNvPr>
          <p:cNvSpPr/>
          <p:nvPr/>
        </p:nvSpPr>
        <p:spPr>
          <a:xfrm rot="10800000" flipH="1">
            <a:off x="0" y="618752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6DD6855-2A89-AB48-614E-059943B63B0B}"/>
              </a:ext>
            </a:extLst>
          </p:cNvPr>
          <p:cNvSpPr/>
          <p:nvPr/>
        </p:nvSpPr>
        <p:spPr>
          <a:xfrm rot="16200000" flipH="1">
            <a:off x="2976372" y="-2357625"/>
            <a:ext cx="6239247" cy="12192000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ED97140-F2B7-7DB9-E19C-D8110289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7" b="6305"/>
          <a:stretch/>
        </p:blipFill>
        <p:spPr>
          <a:xfrm>
            <a:off x="-11" y="618751"/>
            <a:ext cx="12192000" cy="6239249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015E4D-9ADF-E121-D373-DD460057118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616935" y="2108200"/>
            <a:ext cx="4449698" cy="1406290"/>
          </a:xfrm>
        </p:spPr>
        <p:txBody>
          <a:bodyPr>
            <a:normAutofit/>
          </a:bodyPr>
          <a:lstStyle/>
          <a:p>
            <a:r>
              <a:rPr lang="sv-SE" sz="2800" dirty="0"/>
              <a:t>av företagen upplever att </a:t>
            </a:r>
            <a:r>
              <a:rPr lang="sv-SE" sz="2800" dirty="0">
                <a:solidFill>
                  <a:schemeClr val="accent1"/>
                </a:solidFill>
              </a:rPr>
              <a:t>brottslighet och otrygghet </a:t>
            </a:r>
            <a:r>
              <a:rPr lang="sv-SE" sz="2800" dirty="0"/>
              <a:t>påverkar dem negativt.</a:t>
            </a:r>
          </a:p>
        </p:txBody>
      </p:sp>
      <p:sp>
        <p:nvSpPr>
          <p:cNvPr id="5" name="brottslighet_pavarkar_negativt">
            <a:extLst>
              <a:ext uri="{FF2B5EF4-FFF2-40B4-BE49-F238E27FC236}">
                <a16:creationId xmlns:a16="http://schemas.microsoft.com/office/drawing/2014/main" id="{68B51B32-588B-C82A-E298-BE24A62AAE93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2635236" y="2108200"/>
            <a:ext cx="2670801" cy="1406289"/>
          </a:xfrm>
          <a:solidFill>
            <a:schemeClr val="accent1"/>
          </a:solidFill>
          <a:ln>
            <a:solidFill>
              <a:srgbClr val="E0756D"/>
            </a:solidFill>
          </a:ln>
        </p:spPr>
        <p:txBody>
          <a:bodyPr>
            <a:normAutofit/>
          </a:bodyPr>
          <a:lstStyle/>
          <a:p>
            <a:r>
              <a:rPr lang="sv-SE" sz="8000" dirty="0"/>
              <a:t>20 %</a:t>
            </a:r>
          </a:p>
        </p:txBody>
      </p:sp>
    </p:spTree>
    <p:extLst>
      <p:ext uri="{BB962C8B-B14F-4D97-AF65-F5344CB8AC3E}">
        <p14:creationId xmlns:p14="http://schemas.microsoft.com/office/powerpoint/2010/main" val="35521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7D11-A09F-0566-EB30-B86EC1941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klädsel, person, fotbeklädnader, utomhus&#10;&#10;Automatiskt genererad beskrivning">
            <a:extLst>
              <a:ext uri="{FF2B5EF4-FFF2-40B4-BE49-F238E27FC236}">
                <a16:creationId xmlns:a16="http://schemas.microsoft.com/office/drawing/2014/main" id="{C5594EAB-89BF-1C98-22CF-ACF29382BA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1751" b="28226"/>
          <a:stretch/>
        </p:blipFill>
        <p:spPr>
          <a:xfrm>
            <a:off x="0" y="618754"/>
            <a:ext cx="12192001" cy="623924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D85B6A6-5A19-015D-03F6-DBA7C4978A2C}"/>
              </a:ext>
            </a:extLst>
          </p:cNvPr>
          <p:cNvSpPr/>
          <p:nvPr/>
        </p:nvSpPr>
        <p:spPr>
          <a:xfrm flipH="1">
            <a:off x="4250724" y="618754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6921D8E-5B32-76B3-3E0A-884632FBBEAC}"/>
              </a:ext>
            </a:extLst>
          </p:cNvPr>
          <p:cNvSpPr/>
          <p:nvPr/>
        </p:nvSpPr>
        <p:spPr>
          <a:xfrm rot="16200000" flipH="1">
            <a:off x="2976378" y="-2357623"/>
            <a:ext cx="6239246" cy="12192001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Bildobjekt 2" descr="En bild som visar inomhus, person, kök, disk">
            <a:extLst>
              <a:ext uri="{FF2B5EF4-FFF2-40B4-BE49-F238E27FC236}">
                <a16:creationId xmlns:a16="http://schemas.microsoft.com/office/drawing/2014/main" id="{70A41145-F34D-49E4-0F94-3B7AEDC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"/>
          <a:stretch/>
        </p:blipFill>
        <p:spPr>
          <a:xfrm>
            <a:off x="-1" y="618753"/>
            <a:ext cx="12192000" cy="623924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2B9D4AC-5C8B-BF78-2510-04CA1FA5B13A}"/>
              </a:ext>
            </a:extLst>
          </p:cNvPr>
          <p:cNvSpPr/>
          <p:nvPr/>
        </p:nvSpPr>
        <p:spPr>
          <a:xfrm rot="10800000" flipH="1">
            <a:off x="0" y="618752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88FFE51-0560-5A6D-C945-F0ED828ED3CC}"/>
              </a:ext>
            </a:extLst>
          </p:cNvPr>
          <p:cNvSpPr/>
          <p:nvPr/>
        </p:nvSpPr>
        <p:spPr>
          <a:xfrm rot="16200000" flipH="1">
            <a:off x="2976372" y="-2357625"/>
            <a:ext cx="6239247" cy="12192000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AA59DC0-B9BA-4963-1442-61C8CE23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7" b="6305"/>
          <a:stretch/>
        </p:blipFill>
        <p:spPr>
          <a:xfrm>
            <a:off x="-11" y="618751"/>
            <a:ext cx="12192000" cy="6239249"/>
          </a:xfrm>
          <a:prstGeom prst="rect">
            <a:avLst/>
          </a:prstGeom>
        </p:spPr>
      </p:pic>
      <p:pic>
        <p:nvPicPr>
          <p:cNvPr id="9" name="Bildobjekt 8" descr="En bild som visar text, bärbar dator, dator, person">
            <a:extLst>
              <a:ext uri="{FF2B5EF4-FFF2-40B4-BE49-F238E27FC236}">
                <a16:creationId xmlns:a16="http://schemas.microsoft.com/office/drawing/2014/main" id="{4DCCE4FC-9EE8-847B-067B-5328D5BC4F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22"/>
          <a:stretch/>
        </p:blipFill>
        <p:spPr>
          <a:xfrm>
            <a:off x="-21" y="618750"/>
            <a:ext cx="12192000" cy="623925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66018A2-87D5-86AF-9FD8-1D75516676EE}"/>
              </a:ext>
            </a:extLst>
          </p:cNvPr>
          <p:cNvSpPr/>
          <p:nvPr/>
        </p:nvSpPr>
        <p:spPr>
          <a:xfrm flipH="1">
            <a:off x="4237575" y="618754"/>
            <a:ext cx="7954404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3F0EEC5-E5D1-A984-2D2C-CEB2E1C17409}"/>
              </a:ext>
            </a:extLst>
          </p:cNvPr>
          <p:cNvSpPr/>
          <p:nvPr/>
        </p:nvSpPr>
        <p:spPr>
          <a:xfrm rot="16200000" flipH="1">
            <a:off x="4336828" y="-3718123"/>
            <a:ext cx="3518212" cy="1219195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komupp_bristfallig">
            <a:extLst>
              <a:ext uri="{FF2B5EF4-FFF2-40B4-BE49-F238E27FC236}">
                <a16:creationId xmlns:a16="http://schemas.microsoft.com/office/drawing/2014/main" id="{E5E56E87-91A5-A49B-A963-0E2B2C31406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18366" y="1225175"/>
            <a:ext cx="2670801" cy="1415922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sv-SE" sz="8000" dirty="0"/>
              <a:t>34 %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A36D443-C304-7C90-A2E7-853C0D365B2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357465" y="877293"/>
            <a:ext cx="3050435" cy="3080125"/>
          </a:xfrm>
        </p:spPr>
        <p:txBody>
          <a:bodyPr>
            <a:normAutofit/>
          </a:bodyPr>
          <a:lstStyle/>
          <a:p>
            <a:r>
              <a:rPr lang="sv-SE" sz="2600" dirty="0"/>
              <a:t>av företagen upplever att </a:t>
            </a:r>
            <a:br>
              <a:rPr lang="sv-SE" sz="2600" dirty="0"/>
            </a:br>
            <a:r>
              <a:rPr lang="sv-SE" sz="2600" dirty="0">
                <a:solidFill>
                  <a:schemeClr val="accent1"/>
                </a:solidFill>
              </a:rPr>
              <a:t>kommunens upphandling </a:t>
            </a:r>
            <a:br>
              <a:rPr lang="sv-SE" sz="2600" dirty="0"/>
            </a:br>
            <a:r>
              <a:rPr lang="sv-SE" sz="2600" dirty="0"/>
              <a:t>är bristfällig.</a:t>
            </a:r>
          </a:p>
        </p:txBody>
      </p:sp>
    </p:spTree>
    <p:extLst>
      <p:ext uri="{BB962C8B-B14F-4D97-AF65-F5344CB8AC3E}">
        <p14:creationId xmlns:p14="http://schemas.microsoft.com/office/powerpoint/2010/main" val="38656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8FE3-B903-DCAC-5935-4F16EC71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 descr="En bild som visar klädsel, person, fotbeklädnader, utomhus&#10;&#10;Automatiskt genererad beskrivning">
            <a:extLst>
              <a:ext uri="{FF2B5EF4-FFF2-40B4-BE49-F238E27FC236}">
                <a16:creationId xmlns:a16="http://schemas.microsoft.com/office/drawing/2014/main" id="{B05FF9FD-C80C-72C4-A9ED-AEC3F587A5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1751" b="28226"/>
          <a:stretch/>
        </p:blipFill>
        <p:spPr>
          <a:xfrm>
            <a:off x="0" y="618754"/>
            <a:ext cx="12192001" cy="6239246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453E16FF-8D2C-0A64-9C9D-DEF1AA2AB6B4}"/>
              </a:ext>
            </a:extLst>
          </p:cNvPr>
          <p:cNvSpPr/>
          <p:nvPr/>
        </p:nvSpPr>
        <p:spPr>
          <a:xfrm flipH="1">
            <a:off x="4250724" y="618754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0CB0C7-070D-979F-1BA8-E505EA6524F1}"/>
              </a:ext>
            </a:extLst>
          </p:cNvPr>
          <p:cNvSpPr/>
          <p:nvPr/>
        </p:nvSpPr>
        <p:spPr>
          <a:xfrm rot="16200000" flipH="1">
            <a:off x="2976378" y="-2357623"/>
            <a:ext cx="6239246" cy="12192001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Bildobjekt 2" descr="En bild som visar inomhus, person, kök, disk">
            <a:extLst>
              <a:ext uri="{FF2B5EF4-FFF2-40B4-BE49-F238E27FC236}">
                <a16:creationId xmlns:a16="http://schemas.microsoft.com/office/drawing/2014/main" id="{B3E29D2F-832A-7ED8-C571-05E291794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6"/>
          <a:stretch/>
        </p:blipFill>
        <p:spPr>
          <a:xfrm>
            <a:off x="-1" y="618753"/>
            <a:ext cx="12192000" cy="623924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D98D692-A275-50A3-FBB9-1892934D7F31}"/>
              </a:ext>
            </a:extLst>
          </p:cNvPr>
          <p:cNvSpPr/>
          <p:nvPr/>
        </p:nvSpPr>
        <p:spPr>
          <a:xfrm rot="10800000" flipH="1">
            <a:off x="0" y="618752"/>
            <a:ext cx="7941276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908C0FC-2659-303A-7C37-0183309CE8CB}"/>
              </a:ext>
            </a:extLst>
          </p:cNvPr>
          <p:cNvSpPr/>
          <p:nvPr/>
        </p:nvSpPr>
        <p:spPr>
          <a:xfrm rot="16200000" flipH="1">
            <a:off x="2976372" y="-2357625"/>
            <a:ext cx="6239247" cy="12192000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B55ED1E-2BCC-3C5C-3D63-6AC9DC4881F1}"/>
              </a:ext>
            </a:extLst>
          </p:cNvPr>
          <p:cNvSpPr/>
          <p:nvPr/>
        </p:nvSpPr>
        <p:spPr>
          <a:xfrm flipH="1">
            <a:off x="4237575" y="618754"/>
            <a:ext cx="7954404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Bildobjekt 13" descr="En bild som visar inomhus, person, person, förbereder">
            <a:extLst>
              <a:ext uri="{FF2B5EF4-FFF2-40B4-BE49-F238E27FC236}">
                <a16:creationId xmlns:a16="http://schemas.microsoft.com/office/drawing/2014/main" id="{22C45D45-2110-F44B-2BE0-FE71C2330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" t="377" r="108" b="2540"/>
          <a:stretch/>
        </p:blipFill>
        <p:spPr>
          <a:xfrm>
            <a:off x="-1" y="631108"/>
            <a:ext cx="12175385" cy="6239249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79F2CCC8-95B5-9A6C-62F9-5E06F38D06AC}"/>
              </a:ext>
            </a:extLst>
          </p:cNvPr>
          <p:cNvSpPr/>
          <p:nvPr/>
        </p:nvSpPr>
        <p:spPr>
          <a:xfrm flipH="1">
            <a:off x="4217554" y="600471"/>
            <a:ext cx="7974445" cy="6239246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8B80E7F-1C7E-B55F-70BE-451223B10275}"/>
              </a:ext>
            </a:extLst>
          </p:cNvPr>
          <p:cNvSpPr/>
          <p:nvPr/>
        </p:nvSpPr>
        <p:spPr>
          <a:xfrm rot="5400000" flipH="1">
            <a:off x="3601645" y="-1686788"/>
            <a:ext cx="4922288" cy="12192001"/>
          </a:xfrm>
          <a:prstGeom prst="rect">
            <a:avLst/>
          </a:prstGeom>
          <a:gradFill>
            <a:gsLst>
              <a:gs pos="0">
                <a:schemeClr val="tx1"/>
              </a:gs>
              <a:gs pos="90000">
                <a:schemeClr val="dk1">
                  <a:satMod val="103000"/>
                  <a:tint val="73000"/>
                  <a:lumMod val="93000"/>
                  <a:alpha val="0"/>
                </a:schemeClr>
              </a:gs>
              <a:gs pos="100000">
                <a:schemeClr val="dk1">
                  <a:satMod val="109000"/>
                  <a:tint val="81000"/>
                  <a:alpha val="0"/>
                  <a:lumMod val="10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57D6F5D-0B95-020C-2D63-6B36FE8EEC5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609826" y="4142545"/>
            <a:ext cx="4112274" cy="2305359"/>
          </a:xfrm>
        </p:spPr>
        <p:txBody>
          <a:bodyPr>
            <a:normAutofit/>
          </a:bodyPr>
          <a:lstStyle/>
          <a:p>
            <a:r>
              <a:rPr lang="sv-SE" sz="2600" dirty="0"/>
              <a:t>av företagen upplever att </a:t>
            </a:r>
            <a:r>
              <a:rPr lang="sv-SE" sz="2600" dirty="0">
                <a:solidFill>
                  <a:schemeClr val="accent1"/>
                </a:solidFill>
              </a:rPr>
              <a:t>kompetensförsörjningen</a:t>
            </a:r>
            <a:r>
              <a:rPr lang="sv-SE" sz="2600" dirty="0"/>
              <a:t> fungerar dåligt eller inte helt godtagbart.</a:t>
            </a:r>
          </a:p>
        </p:txBody>
      </p:sp>
      <p:sp>
        <p:nvSpPr>
          <p:cNvPr id="5" name="kompetensforsorjning_bristfallig">
            <a:extLst>
              <a:ext uri="{FF2B5EF4-FFF2-40B4-BE49-F238E27FC236}">
                <a16:creationId xmlns:a16="http://schemas.microsoft.com/office/drawing/2014/main" id="{E13A4DAC-F28B-5BB8-9B9A-EBDC17A5996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008553" y="2547035"/>
            <a:ext cx="2888042" cy="1406897"/>
          </a:xfrm>
          <a:solidFill>
            <a:schemeClr val="accent1"/>
          </a:solidFill>
          <a:ln>
            <a:solidFill>
              <a:srgbClr val="E0756D"/>
            </a:solidFill>
          </a:ln>
        </p:spPr>
        <p:txBody>
          <a:bodyPr>
            <a:normAutofit/>
          </a:bodyPr>
          <a:lstStyle/>
          <a:p>
            <a:r>
              <a:rPr lang="sv-SE" sz="8000" dirty="0"/>
              <a:t>39 %</a:t>
            </a:r>
          </a:p>
        </p:txBody>
      </p:sp>
    </p:spTree>
    <p:extLst>
      <p:ext uri="{BB962C8B-B14F-4D97-AF65-F5344CB8AC3E}">
        <p14:creationId xmlns:p14="http://schemas.microsoft.com/office/powerpoint/2010/main" val="20661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artbilder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2DA95882-ACD9-4C5B-A95F-3EA624035C91}"/>
    </a:ext>
  </a:extLst>
</a:theme>
</file>

<file path=ppt/theme/theme2.xml><?xml version="1.0" encoding="utf-8"?>
<a:theme xmlns:a="http://schemas.openxmlformats.org/drawingml/2006/main" name="Helsidor">
  <a:themeElements>
    <a:clrScheme name="Svenskt Näringsliv">
      <a:dk1>
        <a:srgbClr val="33414E"/>
      </a:dk1>
      <a:lt1>
        <a:srgbClr val="FFFFFF"/>
      </a:lt1>
      <a:dk2>
        <a:srgbClr val="71B396"/>
      </a:dk2>
      <a:lt2>
        <a:srgbClr val="61717F"/>
      </a:lt2>
      <a:accent1>
        <a:srgbClr val="EA8F12"/>
      </a:accent1>
      <a:accent2>
        <a:srgbClr val="346B5C"/>
      </a:accent2>
      <a:accent3>
        <a:srgbClr val="61717F"/>
      </a:accent3>
      <a:accent4>
        <a:srgbClr val="000000"/>
      </a:accent4>
      <a:accent5>
        <a:srgbClr val="71B396"/>
      </a:accent5>
      <a:accent6>
        <a:srgbClr val="000000"/>
      </a:accent6>
      <a:hlink>
        <a:srgbClr val="EA8F12"/>
      </a:hlink>
      <a:folHlink>
        <a:srgbClr val="EA8F1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tarsida med bild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2183963-DCA9-44B0-880E-1AD001505704}" vid="{C9CB4830-37BA-49D8-91BF-3C064F46905E}"/>
    </a:ext>
  </a:extLst>
</a:theme>
</file>

<file path=ppt/theme/theme4.xml><?xml version="1.0" encoding="utf-8"?>
<a:theme xmlns:a="http://schemas.openxmlformats.org/drawingml/2006/main" name="1_Utan SN-logoty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venskt Näringsliv">
    <a:dk1>
      <a:srgbClr val="33414E"/>
    </a:dk1>
    <a:lt1>
      <a:srgbClr val="FFFFFF"/>
    </a:lt1>
    <a:dk2>
      <a:srgbClr val="61717F"/>
    </a:dk2>
    <a:lt2>
      <a:srgbClr val="DEE4E9"/>
    </a:lt2>
    <a:accent1>
      <a:srgbClr val="EA8F12"/>
    </a:accent1>
    <a:accent2>
      <a:srgbClr val="B12F26"/>
    </a:accent2>
    <a:accent3>
      <a:srgbClr val="795974"/>
    </a:accent3>
    <a:accent4>
      <a:srgbClr val="5B9BC3"/>
    </a:accent4>
    <a:accent5>
      <a:srgbClr val="F2CD23"/>
    </a:accent5>
    <a:accent6>
      <a:srgbClr val="71B396"/>
    </a:accent6>
    <a:hlink>
      <a:srgbClr val="EA8F12"/>
    </a:hlink>
    <a:folHlink>
      <a:srgbClr val="B12F26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Svenskt Näringsliv">
    <a:dk1>
      <a:srgbClr val="33414E"/>
    </a:dk1>
    <a:lt1>
      <a:srgbClr val="FFFFFF"/>
    </a:lt1>
    <a:dk2>
      <a:srgbClr val="61717F"/>
    </a:dk2>
    <a:lt2>
      <a:srgbClr val="DEE4E9"/>
    </a:lt2>
    <a:accent1>
      <a:srgbClr val="EA8F12"/>
    </a:accent1>
    <a:accent2>
      <a:srgbClr val="B12F26"/>
    </a:accent2>
    <a:accent3>
      <a:srgbClr val="795974"/>
    </a:accent3>
    <a:accent4>
      <a:srgbClr val="5B9BC3"/>
    </a:accent4>
    <a:accent5>
      <a:srgbClr val="F2CD23"/>
    </a:accent5>
    <a:accent6>
      <a:srgbClr val="71B396"/>
    </a:accent6>
    <a:hlink>
      <a:srgbClr val="EA8F12"/>
    </a:hlink>
    <a:folHlink>
      <a:srgbClr val="B12F26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4EF7AE1C06B34586F0CCFDCD6C5C3A" ma:contentTypeVersion="18" ma:contentTypeDescription="Skapa ett nytt dokument." ma:contentTypeScope="" ma:versionID="107d326aef641a8b137c94ce78ee2fa6">
  <xsd:schema xmlns:xsd="http://www.w3.org/2001/XMLSchema" xmlns:xs="http://www.w3.org/2001/XMLSchema" xmlns:p="http://schemas.microsoft.com/office/2006/metadata/properties" xmlns:ns2="87655550-aef3-461c-9b17-453ce0c98616" xmlns:ns3="5ef9de22-9dfe-4fb4-84a1-fa6c42e916ff" targetNamespace="http://schemas.microsoft.com/office/2006/metadata/properties" ma:root="true" ma:fieldsID="05b250500d5eb40a5ef0fd1a25488e92" ns2:_="" ns3:_="">
    <xsd:import namespace="87655550-aef3-461c-9b17-453ce0c98616"/>
    <xsd:import namespace="5ef9de22-9dfe-4fb4-84a1-fa6c42e91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5550-aef3-461c-9b17-453ce0c98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f9de22-9dfe-4fb4-84a1-fa6c42e91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fbe9be-130e-48dd-b41a-18139d3e2693}" ma:internalName="TaxCatchAll" ma:showField="CatchAllData" ma:web="5ef9de22-9dfe-4fb4-84a1-fa6c42e91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655550-aef3-461c-9b17-453ce0c98616">
      <Terms xmlns="http://schemas.microsoft.com/office/infopath/2007/PartnerControls"/>
    </lcf76f155ced4ddcb4097134ff3c332f>
    <TaxCatchAll xmlns="5ef9de22-9dfe-4fb4-84a1-fa6c42e916ff" xsi:nil="true"/>
  </documentManagement>
</p:properties>
</file>

<file path=customXml/itemProps1.xml><?xml version="1.0" encoding="utf-8"?>
<ds:datastoreItem xmlns:ds="http://schemas.openxmlformats.org/officeDocument/2006/customXml" ds:itemID="{0B3548EC-6030-4E80-B715-375C2839CD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5375C8-43DD-4928-A5B2-147A5059A3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55550-aef3-461c-9b17-453ce0c98616"/>
    <ds:schemaRef ds:uri="5ef9de22-9dfe-4fb4-84a1-fa6c42e91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0D4B72-5F84-4DB5-AD2F-9A29F268FCA5}">
  <ds:schemaRefs>
    <ds:schemaRef ds:uri="19ebfa50-0c69-4bcb-97a2-d2537c367348"/>
    <ds:schemaRef ds:uri="d8cf2b75-2989-4eac-90c2-7cfcf39ea2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7655550-aef3-461c-9b17-453ce0c98616"/>
    <ds:schemaRef ds:uri="5ef9de22-9dfe-4fb4-84a1-fa6c42e916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SN-powerpoint-mall-SV</Template>
  <TotalTime>6108</TotalTime>
  <Words>819</Words>
  <Application>Microsoft Office PowerPoint</Application>
  <PresentationFormat>Bredbild</PresentationFormat>
  <Paragraphs>246</Paragraphs>
  <Slides>11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11</vt:i4>
      </vt:variant>
    </vt:vector>
  </HeadingPairs>
  <TitlesOfParts>
    <vt:vector size="24" baseType="lpstr">
      <vt:lpstr>Times New Roman</vt:lpstr>
      <vt:lpstr>Calibri</vt:lpstr>
      <vt:lpstr>Aptos</vt:lpstr>
      <vt:lpstr>Lab Grotesque Black</vt:lpstr>
      <vt:lpstr>Lab Grotesque Medium</vt:lpstr>
      <vt:lpstr>Lab Grotesque Light</vt:lpstr>
      <vt:lpstr>Lab Grotesque</vt:lpstr>
      <vt:lpstr>Lab Grotesque Light Italic</vt:lpstr>
      <vt:lpstr>Arial</vt:lpstr>
      <vt:lpstr>Startbilder</vt:lpstr>
      <vt:lpstr>Helsidor</vt:lpstr>
      <vt:lpstr>Starsida med bild</vt:lpstr>
      <vt:lpstr>1_Utan SN-logotyp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Ronja Nyman</dc:creator>
  <cp:lastModifiedBy>Lars Kriss</cp:lastModifiedBy>
  <cp:revision>132</cp:revision>
  <dcterms:created xsi:type="dcterms:W3CDTF">2021-11-02T12:09:38Z</dcterms:created>
  <dcterms:modified xsi:type="dcterms:W3CDTF">2025-05-27T09:10:01Z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0x010100BA4EF7AE1C06B34586F0CCFDCD6C5C3A</vt:lpwstr>
  </property>
  <property fmtid="{D5CDD505-2E9C-101B-9397-08002B2CF9AE}" pid="3" name="MediaServiceImageTags">
    <vt:lpwstr/>
  </property>
</Properties>
</file>